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73" r:id="rId2"/>
    <p:sldId id="282" r:id="rId3"/>
    <p:sldId id="315" r:id="rId4"/>
    <p:sldId id="317" r:id="rId5"/>
    <p:sldId id="316" r:id="rId6"/>
    <p:sldId id="586" r:id="rId7"/>
    <p:sldId id="585" r:id="rId8"/>
    <p:sldId id="291" r:id="rId9"/>
    <p:sldId id="292" r:id="rId10"/>
    <p:sldId id="293" r:id="rId11"/>
    <p:sldId id="294" r:id="rId12"/>
    <p:sldId id="295" r:id="rId13"/>
    <p:sldId id="356" r:id="rId14"/>
    <p:sldId id="310" r:id="rId15"/>
    <p:sldId id="297" r:id="rId16"/>
    <p:sldId id="298" r:id="rId17"/>
    <p:sldId id="587" r:id="rId18"/>
    <p:sldId id="300" r:id="rId19"/>
    <p:sldId id="301" r:id="rId20"/>
    <p:sldId id="311" r:id="rId21"/>
    <p:sldId id="302" r:id="rId22"/>
    <p:sldId id="303" r:id="rId23"/>
    <p:sldId id="309" r:id="rId24"/>
    <p:sldId id="304" r:id="rId25"/>
    <p:sldId id="313" r:id="rId26"/>
    <p:sldId id="312" r:id="rId27"/>
    <p:sldId id="305" r:id="rId28"/>
    <p:sldId id="306" r:id="rId29"/>
    <p:sldId id="352" r:id="rId30"/>
    <p:sldId id="353" r:id="rId31"/>
    <p:sldId id="308" r:id="rId32"/>
    <p:sldId id="354" r:id="rId33"/>
    <p:sldId id="588" r:id="rId34"/>
    <p:sldId id="289" r:id="rId35"/>
  </p:sldIdLst>
  <p:sldSz cx="12192000" cy="6858000"/>
  <p:notesSz cx="6797675" cy="9928225"/>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 initials="DEA" lastIdx="3" clrIdx="0">
    <p:extLst>
      <p:ext uri="{19B8F6BF-5375-455C-9EA6-DF929625EA0E}">
        <p15:presenceInfo xmlns:p15="http://schemas.microsoft.com/office/powerpoint/2012/main" userId="DEA" providerId="None"/>
      </p:ext>
    </p:extLst>
  </p:cmAuthor>
  <p:cmAuthor id="2" name="Ljubinko Jankov" initials="LJ" lastIdx="4" clrIdx="1">
    <p:extLst>
      <p:ext uri="{19B8F6BF-5375-455C-9EA6-DF929625EA0E}">
        <p15:presenceInfo xmlns:p15="http://schemas.microsoft.com/office/powerpoint/2012/main" userId="S-1-5-21-1288235128-2553061431-1978169118-6354" providerId="AD"/>
      </p:ext>
    </p:extLst>
  </p:cmAuthor>
  <p:cmAuthor id="3" name="Vedran Šošić" initials="VŠ" lastIdx="1" clrIdx="2">
    <p:extLst>
      <p:ext uri="{19B8F6BF-5375-455C-9EA6-DF929625EA0E}">
        <p15:presenceInfo xmlns:p15="http://schemas.microsoft.com/office/powerpoint/2012/main" userId="S-1-5-21-1288235128-2553061431-1978169118-6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4148" autoAdjust="0"/>
  </p:normalViewPr>
  <p:slideViewPr>
    <p:cSldViewPr snapToGrid="0">
      <p:cViewPr varScale="1">
        <p:scale>
          <a:sx n="41" d="100"/>
          <a:sy n="41" d="100"/>
        </p:scale>
        <p:origin x="1190" y="29"/>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Rezervirano mjesto datum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27029FE-BFF1-4E58-B808-9979C98A2B3D}" type="datetimeFigureOut">
              <a:rPr lang="en-US" smtClean="0"/>
              <a:t>6/22/2023</a:t>
            </a:fld>
            <a:endParaRPr lang="en-US"/>
          </a:p>
        </p:txBody>
      </p:sp>
      <p:sp>
        <p:nvSpPr>
          <p:cNvPr id="4" name="Rezervirano mjesto slike slajd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Rezervirano mjesto bilježaka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6" name="Rezervirano mjesto podnožj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Rezervirano mjesto broja slajd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A79F786-AD08-4918-8EE1-0DD790065BB3}" type="slidenum">
              <a:rPr lang="en-US" smtClean="0"/>
              <a:t>‹#›</a:t>
            </a:fld>
            <a:endParaRPr lang="en-US"/>
          </a:p>
        </p:txBody>
      </p:sp>
    </p:spTree>
    <p:extLst>
      <p:ext uri="{BB962C8B-B14F-4D97-AF65-F5344CB8AC3E}">
        <p14:creationId xmlns:p14="http://schemas.microsoft.com/office/powerpoint/2010/main" val="1344991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2</a:t>
            </a:fld>
            <a:endParaRPr lang="en-US"/>
          </a:p>
        </p:txBody>
      </p:sp>
    </p:spTree>
    <p:extLst>
      <p:ext uri="{BB962C8B-B14F-4D97-AF65-F5344CB8AC3E}">
        <p14:creationId xmlns:p14="http://schemas.microsoft.com/office/powerpoint/2010/main" val="978896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a:t>After the gradual disappearance of the "phoenix factor", the Croatian economy began divergent movements in relation to the CEE countries; the average growth rate was slowing down significantly, while it was accelerating in other countries.</a:t>
            </a:r>
          </a:p>
          <a:p>
            <a:endParaRPr lang="hr-HR"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11</a:t>
            </a:fld>
            <a:endParaRPr lang="en-US"/>
          </a:p>
        </p:txBody>
      </p:sp>
    </p:spTree>
    <p:extLst>
      <p:ext uri="{BB962C8B-B14F-4D97-AF65-F5344CB8AC3E}">
        <p14:creationId xmlns:p14="http://schemas.microsoft.com/office/powerpoint/2010/main" val="2841703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1) Croatia  joined the EU in 2013 that was nine years after comparable countries depicted in above figures. The EU accession was a game changer of exports performance.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2) Relatively higher share of expenditures and public debt in GDP than in peer countries (for example, public debt is about 25 percentage points above the peer countries average). Worse ranking in various product market and business climate indicators point to its low efficiency.</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3) To a large extent due to generous retirement conditions for war veterans. Therefore, most of them are part of the working age population but retired. In addition to it, emigration abroad shrank the labour force and reduced its skills.</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12</a:t>
            </a:fld>
            <a:endParaRPr lang="en-US"/>
          </a:p>
        </p:txBody>
      </p:sp>
    </p:spTree>
    <p:extLst>
      <p:ext uri="{BB962C8B-B14F-4D97-AF65-F5344CB8AC3E}">
        <p14:creationId xmlns:p14="http://schemas.microsoft.com/office/powerpoint/2010/main" val="3516673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13</a:t>
            </a:fld>
            <a:endParaRPr lang="en-US"/>
          </a:p>
        </p:txBody>
      </p:sp>
    </p:spTree>
    <p:extLst>
      <p:ext uri="{BB962C8B-B14F-4D97-AF65-F5344CB8AC3E}">
        <p14:creationId xmlns:p14="http://schemas.microsoft.com/office/powerpoint/2010/main" val="2185784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16</a:t>
            </a:fld>
            <a:endParaRPr lang="en-US"/>
          </a:p>
        </p:txBody>
      </p:sp>
    </p:spTree>
    <p:extLst>
      <p:ext uri="{BB962C8B-B14F-4D97-AF65-F5344CB8AC3E}">
        <p14:creationId xmlns:p14="http://schemas.microsoft.com/office/powerpoint/2010/main" val="2029301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Government granted big bonds mainly to agricultural conglomerates, shipbuilding enterprises and enterprises oriented to the former Soviet Union and Eastern Europe market, who thereby paid their obligations to banks. This involved large government-owned enterprises, i.e. clients of large banks.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When bonds in foreign currency were issued, deposits in foreign currency were blocked and repaid for 10 years. To be more precise, in the SFRY, the Croatian citizens mostly saved in foreign currencies, which banks were obligated to deposit with the </a:t>
            </a:r>
            <a:r>
              <a:rPr lang="en-GB" sz="1800" i="1" dirty="0" err="1">
                <a:effectLst/>
                <a:latin typeface="Life L2" panose="02020602060305020304" pitchFamily="18" charset="-18"/>
                <a:ea typeface="Calibri" panose="020F0502020204030204" pitchFamily="34" charset="0"/>
                <a:cs typeface="Times New Roman" panose="02020603050405020304" pitchFamily="18" charset="0"/>
              </a:rPr>
              <a:t>NBY</a:t>
            </a:r>
            <a:r>
              <a:rPr lang="en-GB" sz="1800" i="1" dirty="0">
                <a:effectLst/>
                <a:latin typeface="Life L2" panose="02020602060305020304" pitchFamily="18" charset="-18"/>
                <a:ea typeface="Calibri" panose="020F0502020204030204" pitchFamily="34" charset="0"/>
                <a:cs typeface="Times New Roman" panose="02020603050405020304" pitchFamily="18" charset="0"/>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When bonds were issued, there was no market for government bonds and government borrowing was only in the form of book credit. Banks with huge share of rehabilitation bonds in their total assets faced a scarcity of collateral for borrowing from the central bank. To ensure equal playing field for banks and monetary policy transmission mechanism to work, central bank could consider accepting rehabilitation bonds as the collateral for bank borrowing from the central bank.</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17</a:t>
            </a:fld>
            <a:endParaRPr lang="en-US"/>
          </a:p>
        </p:txBody>
      </p:sp>
    </p:spTree>
    <p:extLst>
      <p:ext uri="{BB962C8B-B14F-4D97-AF65-F5344CB8AC3E}">
        <p14:creationId xmlns:p14="http://schemas.microsoft.com/office/powerpoint/2010/main" val="1821854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DA79F786-AD08-4918-8EE1-0DD790065BB3}" type="slidenum">
              <a:rPr lang="en-US" smtClean="0"/>
              <a:t>18</a:t>
            </a:fld>
            <a:endParaRPr lang="en-US"/>
          </a:p>
        </p:txBody>
      </p:sp>
    </p:spTree>
    <p:extLst>
      <p:ext uri="{BB962C8B-B14F-4D97-AF65-F5344CB8AC3E}">
        <p14:creationId xmlns:p14="http://schemas.microsoft.com/office/powerpoint/2010/main" val="214289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Bad claims were removed from the balance sheet and transferred to a special government agency. Claims fell due as originally negotiated, but the agency had opportunity to restructure or even forgive transferred debt in the context of direct rehabilitation of the enterprises. Government issued new bonds for bank rehabilitation as much as was needed to meet bank capital adequacy requirement.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Government appointed new management in collaboration with the </a:t>
            </a:r>
            <a:r>
              <a:rPr lang="en-GB" sz="1800" i="1" dirty="0" err="1">
                <a:effectLst/>
                <a:latin typeface="Life L2" panose="02020602060305020304" pitchFamily="18" charset="-18"/>
                <a:ea typeface="Calibri" panose="020F0502020204030204" pitchFamily="34" charset="0"/>
                <a:cs typeface="Times New Roman" panose="02020603050405020304" pitchFamily="18" charset="0"/>
              </a:rPr>
              <a:t>CNB</a:t>
            </a:r>
            <a:r>
              <a:rPr lang="en-GB" sz="1800" i="1" dirty="0">
                <a:effectLst/>
                <a:latin typeface="Life L2" panose="02020602060305020304" pitchFamily="18" charset="-18"/>
                <a:ea typeface="Calibri" panose="020F0502020204030204" pitchFamily="34" charset="0"/>
                <a:cs typeface="Times New Roman" panose="02020603050405020304" pitchFamily="18" charset="0"/>
              </a:rPr>
              <a:t>.</a:t>
            </a:r>
            <a:r>
              <a:rPr lang="en-GB" sz="1800" dirty="0">
                <a:effectLst/>
                <a:latin typeface="Life L2" panose="02020602060305020304" pitchFamily="18" charset="-18"/>
                <a:ea typeface="Calibri" panose="020F0502020204030204" pitchFamily="34" charset="0"/>
                <a:cs typeface="Times New Roman" panose="02020603050405020304" pitchFamily="18" charset="0"/>
              </a:rPr>
              <a:t> </a:t>
            </a:r>
            <a:r>
              <a:rPr lang="en-GB" sz="1800" i="1" dirty="0">
                <a:effectLst/>
                <a:latin typeface="Life L2" panose="02020602060305020304" pitchFamily="18" charset="-18"/>
                <a:ea typeface="Calibri" panose="020F0502020204030204" pitchFamily="34" charset="0"/>
                <a:cs typeface="Times New Roman" panose="02020603050405020304" pitchFamily="18" charset="0"/>
              </a:rPr>
              <a:t>In the short run</a:t>
            </a:r>
            <a:r>
              <a:rPr lang="en-GB" sz="1800" dirty="0">
                <a:effectLst/>
                <a:latin typeface="Life L2" panose="02020602060305020304" pitchFamily="18" charset="-18"/>
                <a:ea typeface="Calibri" panose="020F0502020204030204" pitchFamily="34" charset="0"/>
                <a:cs typeface="Times New Roman" panose="02020603050405020304" pitchFamily="18" charset="0"/>
              </a:rPr>
              <a:t> </a:t>
            </a:r>
            <a:r>
              <a:rPr lang="en-GB" sz="1800" i="1" dirty="0">
                <a:effectLst/>
                <a:latin typeface="Life L2" panose="02020602060305020304" pitchFamily="18" charset="-18"/>
                <a:ea typeface="Calibri" panose="020F0502020204030204" pitchFamily="34" charset="0"/>
                <a:cs typeface="Times New Roman" panose="02020603050405020304" pitchFamily="18" charset="0"/>
              </a:rPr>
              <a:t>main task of new management was to prevent granting further credit to bad debtors and reduce operating expenses. In the long run it was to develop new more efficient business model.</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Government sold banks to major regional banks. This was considered a major step towards better banking business in the long run.</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b="1"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19</a:t>
            </a:fld>
            <a:endParaRPr lang="en-US"/>
          </a:p>
        </p:txBody>
      </p:sp>
    </p:spTree>
    <p:extLst>
      <p:ext uri="{BB962C8B-B14F-4D97-AF65-F5344CB8AC3E}">
        <p14:creationId xmlns:p14="http://schemas.microsoft.com/office/powerpoint/2010/main" val="724228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b="1"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20</a:t>
            </a:fld>
            <a:endParaRPr lang="en-US"/>
          </a:p>
        </p:txBody>
      </p:sp>
    </p:spTree>
    <p:extLst>
      <p:ext uri="{BB962C8B-B14F-4D97-AF65-F5344CB8AC3E}">
        <p14:creationId xmlns:p14="http://schemas.microsoft.com/office/powerpoint/2010/main" val="1612574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The </a:t>
            </a:r>
            <a:r>
              <a:rPr lang="en-GB" sz="1800" i="1" dirty="0" err="1">
                <a:effectLst/>
                <a:latin typeface="Life L2" panose="02020602060305020304" pitchFamily="18" charset="-18"/>
                <a:ea typeface="Calibri" panose="020F0502020204030204" pitchFamily="34" charset="0"/>
                <a:cs typeface="Times New Roman" panose="02020603050405020304" pitchFamily="18" charset="0"/>
              </a:rPr>
              <a:t>CNB</a:t>
            </a:r>
            <a:r>
              <a:rPr lang="en-GB" sz="1800" i="1" dirty="0">
                <a:effectLst/>
                <a:latin typeface="Life L2" panose="02020602060305020304" pitchFamily="18" charset="-18"/>
                <a:ea typeface="Calibri" panose="020F0502020204030204" pitchFamily="34" charset="0"/>
                <a:cs typeface="Times New Roman" panose="02020603050405020304" pitchFamily="18" charset="0"/>
              </a:rPr>
              <a:t> proposed to government to issue temporary currency because there were no tools to ensure currency stability. It could have got very low reputation as the </a:t>
            </a:r>
            <a:r>
              <a:rPr lang="en-GB" sz="1800" i="1" dirty="0" err="1">
                <a:effectLst/>
                <a:latin typeface="Life L2" panose="02020602060305020304" pitchFamily="18" charset="-18"/>
                <a:ea typeface="Calibri" panose="020F0502020204030204" pitchFamily="34" charset="0"/>
                <a:cs typeface="Times New Roman" panose="02020603050405020304" pitchFamily="18" charset="0"/>
              </a:rPr>
              <a:t>NBY</a:t>
            </a:r>
            <a:r>
              <a:rPr lang="en-GB" sz="1800" i="1" dirty="0">
                <a:effectLst/>
                <a:latin typeface="Life L2" panose="02020602060305020304" pitchFamily="18" charset="-18"/>
                <a:ea typeface="Calibri" panose="020F0502020204030204" pitchFamily="34" charset="0"/>
                <a:cs typeface="Times New Roman" panose="02020603050405020304" pitchFamily="18" charset="0"/>
              </a:rPr>
              <a:t> did.</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22</a:t>
            </a:fld>
            <a:endParaRPr lang="en-US"/>
          </a:p>
        </p:txBody>
      </p:sp>
    </p:spTree>
    <p:extLst>
      <p:ext uri="{BB962C8B-B14F-4D97-AF65-F5344CB8AC3E}">
        <p14:creationId xmlns:p14="http://schemas.microsoft.com/office/powerpoint/2010/main" val="3521234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Banks were authorised to </a:t>
            </a:r>
            <a:r>
              <a:rPr lang="en-GB" sz="1800" i="1" dirty="0" err="1">
                <a:effectLst/>
                <a:latin typeface="Life L2" panose="02020602060305020304" pitchFamily="18" charset="-18"/>
                <a:ea typeface="Calibri" panose="020F0502020204030204" pitchFamily="34" charset="0"/>
                <a:cs typeface="Times New Roman" panose="02020603050405020304" pitchFamily="18" charset="0"/>
              </a:rPr>
              <a:t>bu</a:t>
            </a:r>
            <a:r>
              <a:rPr lang="hr-HR" sz="1800" i="1" dirty="0">
                <a:effectLst/>
                <a:latin typeface="Life L2" panose="02020602060305020304" pitchFamily="18" charset="-18"/>
                <a:ea typeface="Calibri" panose="020F0502020204030204" pitchFamily="34" charset="0"/>
                <a:cs typeface="Times New Roman" panose="02020603050405020304" pitchFamily="18" charset="0"/>
              </a:rPr>
              <a:t>y</a:t>
            </a:r>
            <a:r>
              <a:rPr lang="en-GB" sz="1800" i="1" dirty="0">
                <a:effectLst/>
                <a:latin typeface="Life L2" panose="02020602060305020304" pitchFamily="18" charset="-18"/>
                <a:ea typeface="Calibri" panose="020F0502020204030204" pitchFamily="34" charset="0"/>
                <a:cs typeface="Times New Roman" panose="02020603050405020304" pitchFamily="18" charset="0"/>
              </a:rPr>
              <a:t> and sell foreign currency, and were required to report to the central bank on their foreign currency trading and positions. Foreign exchange market was not operating smoothly but was developing gradually.</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Life L2" panose="02020602060305020304" pitchFamily="18" charset="-18"/>
                <a:ea typeface="Calibri" panose="020F0502020204030204" pitchFamily="34" charset="0"/>
                <a:cs typeface="Times New Roman" panose="02020603050405020304" pitchFamily="18" charset="0"/>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Exchange rate appreciated in real terms due to capital inflows. At the beginning they were mostly coming from mattresses and Croats living abroad, and from foreigner borrowings after foreign debt was regularized in 1995 and 1996</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23</a:t>
            </a:fld>
            <a:endParaRPr lang="en-US"/>
          </a:p>
        </p:txBody>
      </p:sp>
    </p:spTree>
    <p:extLst>
      <p:ext uri="{BB962C8B-B14F-4D97-AF65-F5344CB8AC3E}">
        <p14:creationId xmlns:p14="http://schemas.microsoft.com/office/powerpoint/2010/main" val="272583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3</a:t>
            </a:fld>
            <a:endParaRPr lang="en-US"/>
          </a:p>
        </p:txBody>
      </p:sp>
    </p:spTree>
    <p:extLst>
      <p:ext uri="{BB962C8B-B14F-4D97-AF65-F5344CB8AC3E}">
        <p14:creationId xmlns:p14="http://schemas.microsoft.com/office/powerpoint/2010/main" val="3516051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Inflation was not caused by excess demand or other usual pressures to the rise in prices, but that it was instead the result of deeply rooted inflationary expectations that we were fuelled by fast nominal exchange rate depreciation.</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The key element of the Stabilisation Programme launched in October 1993. was the initial one-off devaluation (23%) and the announcement that the new exchange rate of the Croatian dinar relative to the German mark is at upper exchange rate band.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Life L2" panose="02020602060305020304" pitchFamily="18" charset="-18"/>
                <a:ea typeface="Calibri" panose="020F0502020204030204" pitchFamily="34" charset="0"/>
                <a:cs typeface="Times New Roman" panose="02020603050405020304" pitchFamily="18" charset="0"/>
              </a:rPr>
              <a:t>The central bank never formalized upper exchange rate band.</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As the newly announced exchange rate was in disarray with the market exchange rate before the launch of the program itself, the exchange rate started to appreciate strongly on the first day of program announcement, and by the end of November 1994 it had returned to the level immediately before the announcement of the program. It never reached again the announced upper band.</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Life L2" panose="02020602060305020304" pitchFamily="18" charset="-18"/>
                <a:ea typeface="Calibri" panose="020F0502020204030204" pitchFamily="34" charset="0"/>
                <a:cs typeface="Times New Roman" panose="02020603050405020304" pitchFamily="18" charset="0"/>
              </a:rPr>
              <a:t>The strong appreciation of the exchange rate quickly curbed inflationary expectations and inflation. The credibility of the programme was further reinforced by full external convertibility of currency that was proclaimed at the end of May 1995.</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zervirano mjesto broja slajda 3"/>
          <p:cNvSpPr>
            <a:spLocks noGrp="1"/>
          </p:cNvSpPr>
          <p:nvPr>
            <p:ph type="sldNum" sz="quarter" idx="5"/>
          </p:nvPr>
        </p:nvSpPr>
        <p:spPr/>
        <p:txBody>
          <a:bodyPr/>
          <a:lstStyle/>
          <a:p>
            <a:fld id="{DA79F786-AD08-4918-8EE1-0DD790065BB3}" type="slidenum">
              <a:rPr lang="en-US" smtClean="0"/>
              <a:t>24</a:t>
            </a:fld>
            <a:endParaRPr lang="en-US"/>
          </a:p>
        </p:txBody>
      </p:sp>
    </p:spTree>
    <p:extLst>
      <p:ext uri="{BB962C8B-B14F-4D97-AF65-F5344CB8AC3E}">
        <p14:creationId xmlns:p14="http://schemas.microsoft.com/office/powerpoint/2010/main" val="3364896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28</a:t>
            </a:fld>
            <a:endParaRPr lang="en-US"/>
          </a:p>
        </p:txBody>
      </p:sp>
    </p:spTree>
    <p:extLst>
      <p:ext uri="{BB962C8B-B14F-4D97-AF65-F5344CB8AC3E}">
        <p14:creationId xmlns:p14="http://schemas.microsoft.com/office/powerpoint/2010/main" val="1049403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F07D12D-B69C-434C-83E4-55D515B993D8}"/>
              </a:ext>
            </a:extLst>
          </p:cNvPr>
          <p:cNvSpPr txBox="1">
            <a:spLocks noGrp="1" noChangeArrowheads="1"/>
          </p:cNvSpPr>
          <p:nvPr/>
        </p:nvSpPr>
        <p:spPr bwMode="auto">
          <a:xfrm>
            <a:off x="3815825" y="10238482"/>
            <a:ext cx="2920483" cy="53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07A8183-7D2A-4822-A530-18B3B6790B94}" type="slidenum">
              <a:rPr lang="hr-HR" altLang="sr-Latn-RS">
                <a:latin typeface="Verdana" panose="020B0604030504040204" pitchFamily="34" charset="0"/>
              </a:rPr>
              <a:pPr algn="r" eaLnBrk="1" hangingPunct="1">
                <a:spcBef>
                  <a:spcPct val="0"/>
                </a:spcBef>
              </a:pPr>
              <a:t>30</a:t>
            </a:fld>
            <a:endParaRPr lang="hr-HR" altLang="sr-Latn-RS">
              <a:latin typeface="Verdana" panose="020B0604030504040204" pitchFamily="34" charset="0"/>
            </a:endParaRPr>
          </a:p>
        </p:txBody>
      </p:sp>
      <p:sp>
        <p:nvSpPr>
          <p:cNvPr id="10243" name="Rectangle 2">
            <a:extLst>
              <a:ext uri="{FF2B5EF4-FFF2-40B4-BE49-F238E27FC236}">
                <a16:creationId xmlns:a16="http://schemas.microsoft.com/office/drawing/2014/main" id="{9C577D31-4C39-4345-BC35-D46DED368D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a:extLst>
              <a:ext uri="{FF2B5EF4-FFF2-40B4-BE49-F238E27FC236}">
                <a16:creationId xmlns:a16="http://schemas.microsoft.com/office/drawing/2014/main" id="{BC442608-30C0-4A32-B0DF-2415ECE279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sr-Latn-R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a:t>Euroization inherited from former SFRY did not decline but even increased.  In 1990s there was high asset euroization arising from high share of foreign currency government bonds in total assets, and large deposit euroization arising from high share foreign currency households' deposits in total deposits. In 2000s assets and liabilities' structure was different but even more euroized: on the assets side most of placements to domestic sectors was indexed to foreign currency, and on the liability side most of domestic sectors' deposits was opened in foreign currency. Such structure of bank assets meant that bank borrowers were highly exposed to the exchange rate risk, and banks were highly exposed to credit risk (i.e. to currency induced risk). These risks were eventually eliminated by the adoption of euro.</a:t>
            </a:r>
            <a:endParaRPr lang="hr-HR" dirty="0"/>
          </a:p>
          <a:p>
            <a:endParaRPr lang="hr-HR" dirty="0"/>
          </a:p>
          <a:p>
            <a:r>
              <a:rPr lang="en-US" dirty="0"/>
              <a:t>After privatization of large banks households became the most important banks' client among institutions sectors, and this is still today although their share is declining. Such structure of bank lending, in particular when it is financed by foreign borrowing has negative impact on growth in a long run. Share of lending to nonfinancial enterprises in total assets has been declining steadily. It declined form about 40% percent after privatization of large banks to about 19% at the end of 2022. On the other hand, share of lending to households in total increased from 15% to 34% prior to the Great financial crisis, and afterwards it declined. At the end of 2022 it was at 26%. </a:t>
            </a:r>
            <a:endParaRPr lang="hr-HR"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31</a:t>
            </a:fld>
            <a:endParaRPr lang="en-US"/>
          </a:p>
        </p:txBody>
      </p:sp>
    </p:spTree>
    <p:extLst>
      <p:ext uri="{BB962C8B-B14F-4D97-AF65-F5344CB8AC3E}">
        <p14:creationId xmlns:p14="http://schemas.microsoft.com/office/powerpoint/2010/main" val="876541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DA79F786-AD08-4918-8EE1-0DD790065BB3}" type="slidenum">
              <a:rPr lang="en-US" smtClean="0"/>
              <a:t>32</a:t>
            </a:fld>
            <a:endParaRPr lang="en-US"/>
          </a:p>
        </p:txBody>
      </p:sp>
    </p:spTree>
    <p:extLst>
      <p:ext uri="{BB962C8B-B14F-4D97-AF65-F5344CB8AC3E}">
        <p14:creationId xmlns:p14="http://schemas.microsoft.com/office/powerpoint/2010/main" val="1003803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DA79F786-AD08-4918-8EE1-0DD790065BB3}" type="slidenum">
              <a:rPr lang="en-US" smtClean="0"/>
              <a:t>33</a:t>
            </a:fld>
            <a:endParaRPr lang="en-US"/>
          </a:p>
        </p:txBody>
      </p:sp>
    </p:spTree>
    <p:extLst>
      <p:ext uri="{BB962C8B-B14F-4D97-AF65-F5344CB8AC3E}">
        <p14:creationId xmlns:p14="http://schemas.microsoft.com/office/powerpoint/2010/main" val="378156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a:t>According to the data of the State Audit for the Inventory and Assessment of War Damage, direct war damage in Croatia in the period 1990-1999. was 236,431,568,000 HRK</a:t>
            </a:r>
            <a:r>
              <a:rPr lang="hr-HR" dirty="0"/>
              <a:t> (</a:t>
            </a:r>
            <a:r>
              <a:rPr lang="hr-HR" dirty="0" err="1"/>
              <a:t>which</a:t>
            </a:r>
            <a:r>
              <a:rPr lang="hr-HR" dirty="0"/>
              <a:t> </a:t>
            </a:r>
            <a:r>
              <a:rPr lang="hr-HR" dirty="0" err="1"/>
              <a:t>is</a:t>
            </a:r>
            <a:r>
              <a:rPr lang="hr-HR" dirty="0"/>
              <a:t> 31,1 </a:t>
            </a:r>
            <a:r>
              <a:rPr lang="hr-HR" dirty="0" err="1"/>
              <a:t>bilion</a:t>
            </a:r>
            <a:r>
              <a:rPr lang="hr-HR" dirty="0"/>
              <a:t> </a:t>
            </a:r>
            <a:r>
              <a:rPr lang="hr-HR" dirty="0" err="1"/>
              <a:t>euros</a:t>
            </a:r>
            <a:r>
              <a:rPr lang="hr-HR" dirty="0"/>
              <a:t>)</a:t>
            </a:r>
            <a:endParaRPr lang="en-US"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4</a:t>
            </a:fld>
            <a:endParaRPr lang="en-US"/>
          </a:p>
        </p:txBody>
      </p:sp>
    </p:spTree>
    <p:extLst>
      <p:ext uri="{BB962C8B-B14F-4D97-AF65-F5344CB8AC3E}">
        <p14:creationId xmlns:p14="http://schemas.microsoft.com/office/powerpoint/2010/main" val="405923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b="0" i="0" dirty="0">
                <a:solidFill>
                  <a:srgbClr val="202122"/>
                </a:solidFill>
                <a:effectLst/>
                <a:latin typeface="Arial" panose="020B0604020202020204" pitchFamily="34" charset="0"/>
              </a:rPr>
              <a:t>More </a:t>
            </a:r>
            <a:r>
              <a:rPr lang="hr-HR" b="0" i="0" dirty="0" err="1">
                <a:solidFill>
                  <a:srgbClr val="202122"/>
                </a:solidFill>
                <a:effectLst/>
                <a:latin typeface="Arial" panose="020B0604020202020204" pitchFamily="34" charset="0"/>
              </a:rPr>
              <a:t>than</a:t>
            </a:r>
            <a:r>
              <a:rPr lang="hr-HR" b="0" i="0" dirty="0">
                <a:solidFill>
                  <a:srgbClr val="202122"/>
                </a:solidFill>
                <a:effectLst/>
                <a:latin typeface="Arial" panose="020B0604020202020204" pitchFamily="34" charset="0"/>
              </a:rPr>
              <a:t> </a:t>
            </a:r>
            <a:r>
              <a:rPr lang="hr-HR" b="0" i="0" dirty="0" err="1">
                <a:solidFill>
                  <a:srgbClr val="202122"/>
                </a:solidFill>
                <a:effectLst/>
                <a:latin typeface="Arial" panose="020B0604020202020204" pitchFamily="34" charset="0"/>
              </a:rPr>
              <a:t>thousand</a:t>
            </a:r>
            <a:r>
              <a:rPr lang="hr-HR" b="0" i="0" dirty="0">
                <a:solidFill>
                  <a:srgbClr val="202122"/>
                </a:solidFill>
                <a:effectLst/>
                <a:latin typeface="Arial" panose="020B0604020202020204" pitchFamily="34" charset="0"/>
              </a:rPr>
              <a:t> </a:t>
            </a:r>
            <a:r>
              <a:rPr lang="hr-HR" b="0" i="0" dirty="0" err="1">
                <a:solidFill>
                  <a:srgbClr val="202122"/>
                </a:solidFill>
                <a:effectLst/>
                <a:latin typeface="Arial" panose="020B0604020202020204" pitchFamily="34" charset="0"/>
              </a:rPr>
              <a:t>of</a:t>
            </a:r>
            <a:r>
              <a:rPr lang="hr-HR" b="0" i="0" dirty="0">
                <a:solidFill>
                  <a:srgbClr val="202122"/>
                </a:solidFill>
                <a:effectLst/>
                <a:latin typeface="Arial" panose="020B0604020202020204" pitchFamily="34" charset="0"/>
              </a:rPr>
              <a:t> 16 </a:t>
            </a:r>
            <a:r>
              <a:rPr lang="hr-HR" b="0" i="0" dirty="0" err="1">
                <a:solidFill>
                  <a:srgbClr val="202122"/>
                </a:solidFill>
                <a:effectLst/>
                <a:latin typeface="Arial" panose="020B0604020202020204" pitchFamily="34" charset="0"/>
              </a:rPr>
              <a:t>thousand</a:t>
            </a:r>
            <a:r>
              <a:rPr lang="hr-HR" b="0" i="0" dirty="0">
                <a:solidFill>
                  <a:srgbClr val="202122"/>
                </a:solidFill>
                <a:effectLst/>
                <a:latin typeface="Arial" panose="020B0604020202020204" pitchFamily="34" charset="0"/>
              </a:rPr>
              <a:t> are </a:t>
            </a:r>
            <a:r>
              <a:rPr lang="hr-HR" b="0" i="0" dirty="0" err="1">
                <a:solidFill>
                  <a:srgbClr val="202122"/>
                </a:solidFill>
                <a:effectLst/>
                <a:latin typeface="Arial" panose="020B0604020202020204" pitchFamily="34" charset="0"/>
              </a:rPr>
              <a:t>still</a:t>
            </a:r>
            <a:r>
              <a:rPr lang="hr-HR" b="0" i="0" dirty="0">
                <a:solidFill>
                  <a:srgbClr val="202122"/>
                </a:solidFill>
                <a:effectLst/>
                <a:latin typeface="Arial" panose="020B0604020202020204" pitchFamily="34" charset="0"/>
              </a:rPr>
              <a:t> </a:t>
            </a:r>
            <a:r>
              <a:rPr lang="hr-HR" b="0" i="0" dirty="0" err="1">
                <a:solidFill>
                  <a:srgbClr val="202122"/>
                </a:solidFill>
                <a:effectLst/>
                <a:latin typeface="Arial" panose="020B0604020202020204" pitchFamily="34" charset="0"/>
              </a:rPr>
              <a:t>considered</a:t>
            </a:r>
            <a:r>
              <a:rPr lang="hr-HR" b="0" i="0" dirty="0">
                <a:solidFill>
                  <a:srgbClr val="202122"/>
                </a:solidFill>
                <a:effectLst/>
                <a:latin typeface="Arial" panose="020B0604020202020204" pitchFamily="34" charset="0"/>
              </a:rPr>
              <a:t> </a:t>
            </a:r>
            <a:r>
              <a:rPr lang="hr-HR" b="0" i="0" dirty="0" err="1">
                <a:solidFill>
                  <a:srgbClr val="202122"/>
                </a:solidFill>
                <a:effectLst/>
                <a:latin typeface="Arial" panose="020B0604020202020204" pitchFamily="34" charset="0"/>
              </a:rPr>
              <a:t>missing</a:t>
            </a:r>
            <a:r>
              <a:rPr lang="hr-HR" b="0" i="0" dirty="0">
                <a:solidFill>
                  <a:srgbClr val="202122"/>
                </a:solidFill>
                <a:effectLst/>
                <a:latin typeface="Arial" panose="020B0604020202020204" pitchFamily="34" charset="0"/>
              </a:rPr>
              <a:t>.</a:t>
            </a:r>
          </a:p>
          <a:p>
            <a:endParaRPr lang="hr-HR" dirty="0"/>
          </a:p>
          <a:p>
            <a:r>
              <a:rPr lang="en-US" dirty="0"/>
              <a:t>According to the data of the State Audit for the Inventory and Assessment of War Damage, direct war damage in Croatia in the period 1990-1999. was 236,431,568,000 HRK</a:t>
            </a:r>
            <a:r>
              <a:rPr lang="hr-HR" dirty="0"/>
              <a:t> (</a:t>
            </a:r>
            <a:r>
              <a:rPr lang="hr-HR" dirty="0" err="1"/>
              <a:t>which</a:t>
            </a:r>
            <a:r>
              <a:rPr lang="hr-HR" dirty="0"/>
              <a:t> </a:t>
            </a:r>
            <a:r>
              <a:rPr lang="hr-HR" dirty="0" err="1"/>
              <a:t>is</a:t>
            </a:r>
            <a:r>
              <a:rPr lang="hr-HR" dirty="0"/>
              <a:t> 31,1 </a:t>
            </a:r>
            <a:r>
              <a:rPr lang="hr-HR" dirty="0" err="1"/>
              <a:t>bilion</a:t>
            </a:r>
            <a:r>
              <a:rPr lang="hr-HR" dirty="0"/>
              <a:t> euro) (Izvor: Ministarstvo rada i socijalne skrbi, Marijan Perković, Vlado Puljiz)</a:t>
            </a:r>
            <a:endParaRPr lang="en-US"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5</a:t>
            </a:fld>
            <a:endParaRPr lang="en-US"/>
          </a:p>
        </p:txBody>
      </p:sp>
    </p:spTree>
    <p:extLst>
      <p:ext uri="{BB962C8B-B14F-4D97-AF65-F5344CB8AC3E}">
        <p14:creationId xmlns:p14="http://schemas.microsoft.com/office/powerpoint/2010/main" val="427005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sz="900" kern="1200" dirty="0">
              <a:solidFill>
                <a:schemeClr val="dk1"/>
              </a:solidFill>
              <a:latin typeface="+mn-lt"/>
              <a:ea typeface="+mn-ea"/>
              <a:cs typeface="+mn-cs"/>
            </a:endParaRPr>
          </a:p>
        </p:txBody>
      </p:sp>
      <p:sp>
        <p:nvSpPr>
          <p:cNvPr id="4" name="Rezervirano mjesto broja slajda 3"/>
          <p:cNvSpPr>
            <a:spLocks noGrp="1"/>
          </p:cNvSpPr>
          <p:nvPr>
            <p:ph type="sldNum" sz="quarter" idx="10"/>
          </p:nvPr>
        </p:nvSpPr>
        <p:spPr/>
        <p:txBody>
          <a:bodyPr/>
          <a:lstStyle/>
          <a:p>
            <a:fld id="{45A7287E-D719-4E41-8D06-391A42BDF523}" type="slidenum">
              <a:rPr lang="hr-HR" smtClean="0"/>
              <a:t>6</a:t>
            </a:fld>
            <a:endParaRPr lang="hr-HR"/>
          </a:p>
        </p:txBody>
      </p:sp>
    </p:spTree>
    <p:extLst>
      <p:ext uri="{BB962C8B-B14F-4D97-AF65-F5344CB8AC3E}">
        <p14:creationId xmlns:p14="http://schemas.microsoft.com/office/powerpoint/2010/main" val="158546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sz="900" kern="1200" dirty="0">
              <a:solidFill>
                <a:schemeClr val="dk1"/>
              </a:solidFill>
              <a:latin typeface="+mn-lt"/>
              <a:ea typeface="+mn-ea"/>
              <a:cs typeface="+mn-cs"/>
            </a:endParaRPr>
          </a:p>
        </p:txBody>
      </p:sp>
      <p:sp>
        <p:nvSpPr>
          <p:cNvPr id="4" name="Rezervirano mjesto broja slajda 3"/>
          <p:cNvSpPr>
            <a:spLocks noGrp="1"/>
          </p:cNvSpPr>
          <p:nvPr>
            <p:ph type="sldNum" sz="quarter" idx="10"/>
          </p:nvPr>
        </p:nvSpPr>
        <p:spPr/>
        <p:txBody>
          <a:bodyPr/>
          <a:lstStyle/>
          <a:p>
            <a:fld id="{45A7287E-D719-4E41-8D06-391A42BDF523}" type="slidenum">
              <a:rPr lang="hr-HR" smtClean="0"/>
              <a:t>7</a:t>
            </a:fld>
            <a:endParaRPr lang="hr-HR"/>
          </a:p>
        </p:txBody>
      </p:sp>
    </p:spTree>
    <p:extLst>
      <p:ext uri="{BB962C8B-B14F-4D97-AF65-F5344CB8AC3E}">
        <p14:creationId xmlns:p14="http://schemas.microsoft.com/office/powerpoint/2010/main" val="432623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lgn="just">
              <a:lnSpc>
                <a:spcPct val="107000"/>
              </a:lnSpc>
              <a:spcAft>
                <a:spcPts val="800"/>
              </a:spcAft>
            </a:pPr>
            <a:r>
              <a:rPr lang="en-GB" sz="1200" i="1" u="sng" dirty="0">
                <a:effectLst/>
                <a:latin typeface="Life L2" panose="02020602060305020304" pitchFamily="18" charset="-18"/>
                <a:ea typeface="Calibri" panose="020F0502020204030204" pitchFamily="34" charset="0"/>
                <a:cs typeface="Times New Roman" panose="02020603050405020304" pitchFamily="18" charset="0"/>
              </a:rPr>
              <a:t>Investment growth ("phoenix factor")</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i="1" dirty="0">
                <a:effectLst/>
                <a:latin typeface="Life L2" panose="02020602060305020304" pitchFamily="18" charset="-18"/>
                <a:ea typeface="Calibri" panose="020F0502020204030204" pitchFamily="34" charset="0"/>
                <a:cs typeface="Times New Roman" panose="02020603050405020304" pitchFamily="18" charset="0"/>
              </a:rPr>
              <a:t>Germany, Italy and Japan, which after a significant loss of capital during the Second World War, in the post-war period recorded extremely high growth rates of investment activity and strong economic growth</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i="1" dirty="0">
                <a:effectLst/>
                <a:latin typeface="Life L2" panose="02020602060305020304" pitchFamily="18" charset="-18"/>
                <a:ea typeface="Calibri" panose="020F0502020204030204" pitchFamily="34" charset="0"/>
                <a:cs typeface="Times New Roman" panose="02020603050405020304" pitchFamily="18" charset="0"/>
              </a:rPr>
              <a:t>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i="1" u="sng" dirty="0">
                <a:effectLst/>
                <a:latin typeface="Life L2" panose="02020602060305020304" pitchFamily="18" charset="-18"/>
                <a:ea typeface="Calibri" panose="020F0502020204030204" pitchFamily="34" charset="0"/>
                <a:cs typeface="Times New Roman" panose="02020603050405020304" pitchFamily="18" charset="0"/>
              </a:rPr>
              <a:t>Technological progress</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i="1" dirty="0">
                <a:effectLst/>
                <a:latin typeface="Life L2" panose="02020602060305020304" pitchFamily="18" charset="-18"/>
                <a:ea typeface="Calibri" panose="020F0502020204030204" pitchFamily="34" charset="0"/>
                <a:cs typeface="Times New Roman" panose="02020603050405020304" pitchFamily="18" charset="0"/>
              </a:rPr>
              <a:t>During the Second World War, many new technological innovations were discovered such as improvements in the use of energy, radar, new communication devices, etc., which were later reflected in the improvement of overall welfare and greater growth in production.</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i="1" dirty="0">
                <a:effectLst/>
                <a:latin typeface="Life L2" panose="02020602060305020304" pitchFamily="18" charset="-18"/>
                <a:ea typeface="Calibri" panose="020F0502020204030204" pitchFamily="34" charset="0"/>
                <a:cs typeface="Times New Roman" panose="02020603050405020304" pitchFamily="18" charset="0"/>
              </a:rPr>
              <a:t>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i="1" u="sng" dirty="0">
                <a:effectLst/>
                <a:latin typeface="Life L2" panose="02020602060305020304" pitchFamily="18" charset="-18"/>
                <a:ea typeface="Calibri" panose="020F0502020204030204" pitchFamily="34" charset="0"/>
                <a:cs typeface="Times New Roman" panose="02020603050405020304" pitchFamily="18" charset="0"/>
              </a:rPr>
              <a:t>Increase in the savings rate</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i="1" dirty="0">
                <a:effectLst/>
                <a:latin typeface="Life L2" panose="02020602060305020304" pitchFamily="18" charset="-18"/>
                <a:ea typeface="Calibri" panose="020F0502020204030204" pitchFamily="34" charset="0"/>
                <a:cs typeface="Times New Roman" panose="02020603050405020304" pitchFamily="18" charset="0"/>
              </a:rPr>
              <a:t>A change in the saving rate has a level effect but not a growth effect in </a:t>
            </a:r>
            <a:r>
              <a:rPr lang="en-GB" sz="1200" i="1" dirty="0" err="1">
                <a:effectLst/>
                <a:latin typeface="Life L2" panose="02020602060305020304" pitchFamily="18" charset="-18"/>
                <a:ea typeface="Calibri" panose="020F0502020204030204" pitchFamily="34" charset="0"/>
                <a:cs typeface="Times New Roman" panose="02020603050405020304" pitchFamily="18" charset="0"/>
              </a:rPr>
              <a:t>Sollow</a:t>
            </a:r>
            <a:r>
              <a:rPr lang="en-GB" sz="1200" i="1" dirty="0">
                <a:effectLst/>
                <a:latin typeface="Life L2" panose="02020602060305020304" pitchFamily="18" charset="-18"/>
                <a:ea typeface="Calibri" panose="020F0502020204030204" pitchFamily="34" charset="0"/>
                <a:cs typeface="Times New Roman" panose="02020603050405020304" pitchFamily="18" charset="0"/>
              </a:rPr>
              <a:t> model (i.e. a  permanent increase in the saving rate produces a temporary increase in the growth rate). During The Second World War in the United States of America household accumulated savings and increased their propensity to save. In the upcoming period higher propensity to save had a positive temporary effect on economic growth.</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8</a:t>
            </a:fld>
            <a:endParaRPr lang="en-US"/>
          </a:p>
        </p:txBody>
      </p:sp>
    </p:spTree>
    <p:extLst>
      <p:ext uri="{BB962C8B-B14F-4D97-AF65-F5344CB8AC3E}">
        <p14:creationId xmlns:p14="http://schemas.microsoft.com/office/powerpoint/2010/main" val="419782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9</a:t>
            </a:fld>
            <a:endParaRPr lang="en-US"/>
          </a:p>
        </p:txBody>
      </p:sp>
    </p:spTree>
    <p:extLst>
      <p:ext uri="{BB962C8B-B14F-4D97-AF65-F5344CB8AC3E}">
        <p14:creationId xmlns:p14="http://schemas.microsoft.com/office/powerpoint/2010/main" val="164615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ife L2" panose="02020602060305020304" pitchFamily="18" charset="-18"/>
                <a:ea typeface="Calibri" panose="020F0502020204030204" pitchFamily="34" charset="0"/>
                <a:cs typeface="Times New Roman" panose="02020603050405020304" pitchFamily="18" charset="0"/>
              </a:rPr>
              <a:t>"Phoenix factor" existed in Croatia, albeit the effect was of a smaller magnitude than in the post-war reconstruction of countries after the Second World War. Compared to Germany and Japan after World War II, Croatia had smaller cumulative decline in GDP</a:t>
            </a:r>
            <a:r>
              <a:rPr lang="hr-HR" sz="1800" dirty="0">
                <a:effectLst/>
                <a:latin typeface="Life L2" panose="02020602060305020304" pitchFamily="18" charset="-18"/>
                <a:ea typeface="Calibri" panose="020F0502020204030204" pitchFamily="34" charset="0"/>
                <a:cs typeface="Times New Roman" panose="02020603050405020304" pitchFamily="18" charset="0"/>
              </a:rPr>
              <a:t> per </a:t>
            </a:r>
            <a:r>
              <a:rPr lang="hr-HR" sz="1800" dirty="0" err="1">
                <a:effectLst/>
                <a:latin typeface="Life L2" panose="02020602060305020304" pitchFamily="18" charset="-18"/>
                <a:ea typeface="Calibri" panose="020F0502020204030204" pitchFamily="34" charset="0"/>
                <a:cs typeface="Times New Roman" panose="02020603050405020304" pitchFamily="18" charset="0"/>
              </a:rPr>
              <a:t>capita</a:t>
            </a:r>
            <a:r>
              <a:rPr lang="hr-HR" sz="1800" dirty="0">
                <a:effectLst/>
                <a:latin typeface="Life L2" panose="02020602060305020304" pitchFamily="18" charset="-18"/>
                <a:ea typeface="Calibri" panose="020F0502020204030204" pitchFamily="34" charset="0"/>
                <a:cs typeface="Times New Roman" panose="02020603050405020304" pitchFamily="18" charset="0"/>
              </a:rPr>
              <a:t> </a:t>
            </a:r>
            <a:r>
              <a:rPr lang="hr-HR" sz="1800" dirty="0" err="1">
                <a:effectLst/>
                <a:latin typeface="Life L2" panose="02020602060305020304" pitchFamily="18" charset="-18"/>
                <a:ea typeface="Calibri" panose="020F0502020204030204" pitchFamily="34" charset="0"/>
                <a:cs typeface="Times New Roman" panose="02020603050405020304" pitchFamily="18" charset="0"/>
              </a:rPr>
              <a:t>and</a:t>
            </a:r>
            <a:r>
              <a:rPr lang="hr-HR" sz="1800" dirty="0">
                <a:effectLst/>
                <a:latin typeface="Life L2" panose="02020602060305020304" pitchFamily="18" charset="-18"/>
                <a:ea typeface="Calibri" panose="020F0502020204030204" pitchFamily="34" charset="0"/>
                <a:cs typeface="Times New Roman" panose="02020603050405020304" pitchFamily="18" charset="0"/>
              </a:rPr>
              <a:t> </a:t>
            </a:r>
            <a:r>
              <a:rPr lang="en-GB" sz="1800" dirty="0">
                <a:effectLst/>
                <a:latin typeface="Life L2" panose="02020602060305020304" pitchFamily="18" charset="-18"/>
                <a:ea typeface="Calibri" panose="020F0502020204030204" pitchFamily="34" charset="0"/>
                <a:cs typeface="Times New Roman" panose="02020603050405020304" pitchFamily="18" charset="0"/>
              </a:rPr>
              <a:t>lower average post-war reconstruction growth rate. The cumulative drop in real GDP per capita in the war years (1990-1993) amounted </a:t>
            </a:r>
            <a:r>
              <a:rPr lang="hr-HR" sz="1800" dirty="0">
                <a:effectLst/>
                <a:latin typeface="Life L2" panose="02020602060305020304" pitchFamily="18" charset="-18"/>
                <a:ea typeface="Calibri" panose="020F0502020204030204" pitchFamily="34" charset="0"/>
                <a:cs typeface="Times New Roman" panose="02020603050405020304" pitchFamily="18" charset="0"/>
              </a:rPr>
              <a:t>32,5</a:t>
            </a:r>
            <a:r>
              <a:rPr lang="en-GB" sz="1800" dirty="0">
                <a:effectLst/>
                <a:latin typeface="Life L2" panose="02020602060305020304" pitchFamily="18" charset="-18"/>
                <a:ea typeface="Calibri" panose="020F0502020204030204" pitchFamily="34" charset="0"/>
                <a:cs typeface="Times New Roman" panose="02020603050405020304" pitchFamily="18" charset="0"/>
              </a:rPr>
              <a:t>%. The recovery of GDP per capita started before the end of the war</a:t>
            </a:r>
            <a:r>
              <a:rPr lang="hr-HR" sz="1800" dirty="0">
                <a:effectLst/>
                <a:latin typeface="Life L2" panose="02020602060305020304" pitchFamily="18" charset="-18"/>
                <a:ea typeface="Calibri" panose="020F0502020204030204" pitchFamily="34" charset="0"/>
                <a:cs typeface="Times New Roman" panose="02020603050405020304" pitchFamily="18" charset="0"/>
              </a:rPr>
              <a:t>,</a:t>
            </a:r>
            <a:r>
              <a:rPr lang="en-GB" sz="1800" dirty="0">
                <a:effectLst/>
                <a:latin typeface="Life L2" panose="02020602060305020304" pitchFamily="18" charset="-18"/>
                <a:ea typeface="Calibri" panose="020F0502020204030204" pitchFamily="34" charset="0"/>
                <a:cs typeface="Times New Roman" panose="02020603050405020304" pitchFamily="18" charset="0"/>
              </a:rPr>
              <a:t> in 1994, and with an average rate of </a:t>
            </a:r>
            <a:r>
              <a:rPr lang="hr-HR" sz="1800" dirty="0">
                <a:effectLst/>
                <a:highlight>
                  <a:srgbClr val="FFFF00"/>
                </a:highlight>
                <a:latin typeface="Life L2" panose="02020602060305020304" pitchFamily="18" charset="-18"/>
                <a:ea typeface="Calibri" panose="020F0502020204030204" pitchFamily="34" charset="0"/>
                <a:cs typeface="Times New Roman" panose="02020603050405020304" pitchFamily="18" charset="0"/>
              </a:rPr>
              <a:t>6,1%</a:t>
            </a:r>
            <a:r>
              <a:rPr lang="en-GB" sz="1800" dirty="0">
                <a:effectLst/>
                <a:latin typeface="Life L2" panose="02020602060305020304" pitchFamily="18" charset="-18"/>
                <a:ea typeface="Calibri" panose="020F0502020204030204" pitchFamily="34" charset="0"/>
                <a:cs typeface="Times New Roman" panose="02020603050405020304" pitchFamily="18" charset="0"/>
              </a:rPr>
              <a:t>, it reached the pre-war level (1989) yet in 200</a:t>
            </a:r>
            <a:r>
              <a:rPr lang="hr-HR" sz="1800" dirty="0">
                <a:effectLst/>
                <a:latin typeface="Life L2" panose="02020602060305020304" pitchFamily="18" charset="-18"/>
                <a:ea typeface="Calibri" panose="020F0502020204030204" pitchFamily="34" charset="0"/>
                <a:cs typeface="Times New Roman" panose="02020603050405020304" pitchFamily="18" charset="0"/>
              </a:rPr>
              <a:t>2</a:t>
            </a:r>
            <a:r>
              <a:rPr lang="en-GB" sz="1800" dirty="0">
                <a:effectLst/>
                <a:latin typeface="Life L2" panose="02020602060305020304" pitchFamily="18" charset="-18"/>
                <a:ea typeface="Calibri" panose="020F0502020204030204" pitchFamily="34" charset="0"/>
                <a:cs typeface="Times New Roman" panose="02020603050405020304" pitchFamily="18" charset="0"/>
              </a:rPr>
              <a:t>. Therefore, Croatia's economic recovery from the war lasted for </a:t>
            </a:r>
            <a:r>
              <a:rPr lang="hr-HR" sz="1800" dirty="0">
                <a:effectLst/>
                <a:latin typeface="Life L2" panose="02020602060305020304" pitchFamily="18" charset="-18"/>
                <a:ea typeface="Calibri" panose="020F0502020204030204" pitchFamily="34" charset="0"/>
                <a:cs typeface="Times New Roman" panose="02020603050405020304" pitchFamily="18" charset="0"/>
              </a:rPr>
              <a:t>9</a:t>
            </a:r>
            <a:r>
              <a:rPr lang="en-GB" sz="1800" dirty="0">
                <a:effectLst/>
                <a:latin typeface="Life L2" panose="02020602060305020304" pitchFamily="18" charset="-18"/>
                <a:ea typeface="Calibri" panose="020F0502020204030204" pitchFamily="34" charset="0"/>
                <a:cs typeface="Times New Roman" panose="02020603050405020304" pitchFamily="18" charset="0"/>
              </a:rPr>
              <a:t> years.</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Rezervirano mjesto broja slajda 3"/>
          <p:cNvSpPr>
            <a:spLocks noGrp="1"/>
          </p:cNvSpPr>
          <p:nvPr>
            <p:ph type="sldNum" sz="quarter" idx="5"/>
          </p:nvPr>
        </p:nvSpPr>
        <p:spPr/>
        <p:txBody>
          <a:bodyPr/>
          <a:lstStyle/>
          <a:p>
            <a:fld id="{DA79F786-AD08-4918-8EE1-0DD790065BB3}" type="slidenum">
              <a:rPr lang="en-US" smtClean="0"/>
              <a:t>10</a:t>
            </a:fld>
            <a:endParaRPr lang="en-US"/>
          </a:p>
        </p:txBody>
      </p:sp>
    </p:spTree>
    <p:extLst>
      <p:ext uri="{BB962C8B-B14F-4D97-AF65-F5344CB8AC3E}">
        <p14:creationId xmlns:p14="http://schemas.microsoft.com/office/powerpoint/2010/main" val="934347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10" name="Pravokutnik 9"/>
          <p:cNvSpPr/>
          <p:nvPr userDrawn="1"/>
        </p:nvSpPr>
        <p:spPr>
          <a:xfrm>
            <a:off x="0" y="2729133"/>
            <a:ext cx="12192000" cy="4128867"/>
          </a:xfrm>
          <a:prstGeom prst="rect">
            <a:avLst/>
          </a:prstGeom>
          <a:solidFill>
            <a:srgbClr val="60687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8" name="Rectangle 9"/>
          <p:cNvSpPr>
            <a:spLocks noGrp="1" noChangeArrowheads="1"/>
          </p:cNvSpPr>
          <p:nvPr>
            <p:ph type="sldNum" sz="quarter" idx="4"/>
          </p:nvPr>
        </p:nvSpPr>
        <p:spPr bwMode="auto">
          <a:xfrm>
            <a:off x="11232000" y="0"/>
            <a:ext cx="768000"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333"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12" name="Rectangle 4"/>
          <p:cNvSpPr>
            <a:spLocks noGrp="1" noChangeArrowheads="1"/>
          </p:cNvSpPr>
          <p:nvPr>
            <p:ph type="ctrTitle" hasCustomPrompt="1"/>
          </p:nvPr>
        </p:nvSpPr>
        <p:spPr>
          <a:xfrm>
            <a:off x="962026" y="3573729"/>
            <a:ext cx="10267949" cy="480132"/>
          </a:xfrm>
        </p:spPr>
        <p:txBody>
          <a:bodyPr>
            <a:spAutoFit/>
          </a:bodyPr>
          <a:lstStyle>
            <a:lvl1pPr algn="ctr">
              <a:lnSpc>
                <a:spcPct val="90000"/>
              </a:lnSpc>
              <a:defRPr sz="3467">
                <a:solidFill>
                  <a:srgbClr val="D81820"/>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naslov</a:t>
            </a:r>
            <a:r>
              <a:rPr lang="hr-HR" altLang="sr-Latn-RS" noProof="0" dirty="0"/>
              <a:t> prezentacije</a:t>
            </a:r>
          </a:p>
        </p:txBody>
      </p:sp>
      <p:sp>
        <p:nvSpPr>
          <p:cNvPr id="13" name="Rectangle 5"/>
          <p:cNvSpPr>
            <a:spLocks noGrp="1" noChangeArrowheads="1"/>
          </p:cNvSpPr>
          <p:nvPr>
            <p:ph type="subTitle" idx="1" hasCustomPrompt="1"/>
          </p:nvPr>
        </p:nvSpPr>
        <p:spPr>
          <a:xfrm>
            <a:off x="962026" y="4643637"/>
            <a:ext cx="10267949" cy="292388"/>
          </a:xfrm>
        </p:spPr>
        <p:txBody>
          <a:bodyPr>
            <a:spAutoFit/>
          </a:bodyPr>
          <a:lstStyle>
            <a:lvl1pPr marL="0" indent="0" algn="ctr">
              <a:lnSpc>
                <a:spcPct val="95000"/>
              </a:lnSpc>
              <a:defRPr spc="0" baseline="0">
                <a:solidFill>
                  <a:srgbClr val="606878"/>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podnaslov</a:t>
            </a:r>
            <a:r>
              <a:rPr lang="hr-HR" altLang="sr-Latn-RS" noProof="0" dirty="0"/>
              <a:t> ili prazno</a:t>
            </a:r>
          </a:p>
        </p:txBody>
      </p:sp>
      <p:sp>
        <p:nvSpPr>
          <p:cNvPr id="14" name="Text Placeholder 15"/>
          <p:cNvSpPr>
            <a:spLocks noGrp="1"/>
          </p:cNvSpPr>
          <p:nvPr>
            <p:ph type="body" sz="quarter" idx="10" hasCustomPrompt="1"/>
          </p:nvPr>
        </p:nvSpPr>
        <p:spPr>
          <a:xfrm>
            <a:off x="962025" y="5515270"/>
            <a:ext cx="10267200" cy="194925"/>
          </a:xfrm>
        </p:spPr>
        <p:txBody>
          <a:bodyPr anchor="t" anchorCtr="0">
            <a:spAutoFit/>
          </a:bodyPr>
          <a:lstStyle>
            <a:lvl1pPr marL="0" indent="0" algn="ctr">
              <a:lnSpc>
                <a:spcPct val="95000"/>
              </a:lnSpc>
              <a:spcBef>
                <a:spcPts val="0"/>
              </a:spcBef>
              <a:defRPr sz="1333" baseline="0">
                <a:solidFill>
                  <a:srgbClr val="606878"/>
                </a:solidFill>
                <a:latin typeface="+mn-lt"/>
                <a:ea typeface="Segoe UI" panose="020B0502040204020203" pitchFamily="34" charset="0"/>
                <a:cs typeface="Segoe UI" panose="020B0502040204020203" pitchFamily="34" charset="0"/>
              </a:defRPr>
            </a:lvl1pPr>
          </a:lstStyle>
          <a:p>
            <a:pPr lvl="0"/>
            <a:r>
              <a:rPr lang="en-US" dirty="0" err="1"/>
              <a:t>Uredite</a:t>
            </a:r>
            <a:r>
              <a:rPr lang="en-US" dirty="0"/>
              <a:t> </a:t>
            </a:r>
            <a:r>
              <a:rPr lang="hr-HR" dirty="0"/>
              <a:t>potpis autora i suradnika ili prazno</a:t>
            </a:r>
            <a:endParaRPr lang="en-US" dirty="0"/>
          </a:p>
        </p:txBody>
      </p:sp>
      <p:pic>
        <p:nvPicPr>
          <p:cNvPr id="15" name="Slika 1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28372" y="774015"/>
            <a:ext cx="3134507" cy="1344000"/>
          </a:xfrm>
          <a:prstGeom prst="rect">
            <a:avLst/>
          </a:prstGeom>
        </p:spPr>
      </p:pic>
      <p:sp>
        <p:nvSpPr>
          <p:cNvPr id="9" name="Pravokutnik 8"/>
          <p:cNvSpPr/>
          <p:nvPr userDrawn="1"/>
        </p:nvSpPr>
        <p:spPr>
          <a:xfrm>
            <a:off x="5772443" y="6225304"/>
            <a:ext cx="642427" cy="632697"/>
          </a:xfrm>
          <a:prstGeom prst="rect">
            <a:avLst/>
          </a:prstGeom>
          <a:solidFill>
            <a:srgbClr val="60687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Tree>
    <p:extLst>
      <p:ext uri="{BB962C8B-B14F-4D97-AF65-F5344CB8AC3E}">
        <p14:creationId xmlns:p14="http://schemas.microsoft.com/office/powerpoint/2010/main" val="2465311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9" name="Pravokutnik 8"/>
          <p:cNvSpPr/>
          <p:nvPr/>
        </p:nvSpPr>
        <p:spPr>
          <a:xfrm>
            <a:off x="0" y="1892830"/>
            <a:ext cx="12192000" cy="3648967"/>
          </a:xfrm>
          <a:prstGeom prst="rect">
            <a:avLst/>
          </a:prstGeom>
          <a:solidFill>
            <a:srgbClr val="60687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2" name="Title 1"/>
          <p:cNvSpPr>
            <a:spLocks noGrp="1"/>
          </p:cNvSpPr>
          <p:nvPr>
            <p:ph type="title" hasCustomPrompt="1"/>
          </p:nvPr>
        </p:nvSpPr>
        <p:spPr>
          <a:xfrm>
            <a:off x="960000" y="3425121"/>
            <a:ext cx="10267200" cy="480132"/>
          </a:xfrm>
        </p:spPr>
        <p:txBody>
          <a:bodyPr anchor="ctr" anchorCtr="0">
            <a:spAutoFit/>
          </a:bodyPr>
          <a:lstStyle>
            <a:lvl1pPr algn="l">
              <a:lnSpc>
                <a:spcPct val="90000"/>
              </a:lnSpc>
              <a:defRPr sz="3467" b="0" cap="none">
                <a:latin typeface="+mj-lt"/>
                <a:ea typeface="Segoe UI" panose="020B0502040204020203" pitchFamily="34" charset="0"/>
                <a:cs typeface="Segoe UI" panose="020B0502040204020203" pitchFamily="34" charset="0"/>
              </a:defRPr>
            </a:lvl1pPr>
          </a:lstStyle>
          <a:p>
            <a:r>
              <a:rPr lang="hr-HR" dirty="0"/>
              <a:t>Uredite naslov sekcije</a:t>
            </a:r>
          </a:p>
        </p:txBody>
      </p:sp>
      <p:sp>
        <p:nvSpPr>
          <p:cNvPr id="3" name="Text Placeholder 2"/>
          <p:cNvSpPr>
            <a:spLocks noGrp="1"/>
          </p:cNvSpPr>
          <p:nvPr>
            <p:ph type="body" idx="1" hasCustomPrompt="1"/>
          </p:nvPr>
        </p:nvSpPr>
        <p:spPr>
          <a:xfrm>
            <a:off x="960000" y="2700926"/>
            <a:ext cx="10267200" cy="292388"/>
          </a:xfrm>
        </p:spPr>
        <p:txBody>
          <a:bodyPr anchor="b">
            <a:spAutoFit/>
          </a:bodyPr>
          <a:lstStyle>
            <a:lvl1pPr marL="0" indent="0">
              <a:lnSpc>
                <a:spcPct val="95000"/>
              </a:lnSpc>
              <a:buNone/>
              <a:defRPr sz="2000">
                <a:solidFill>
                  <a:srgbClr val="606878"/>
                </a:solidFill>
                <a:latin typeface="+mj-lt"/>
                <a:ea typeface="Segoe UI" panose="020B0502040204020203" pitchFamily="34" charset="0"/>
                <a:cs typeface="Segoe UI" panose="020B0502040204020203"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hr-HR" dirty="0"/>
              <a:t>Uredite nadnaslov ili prazno</a:t>
            </a:r>
            <a:endParaRPr lang="en-US"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1393" y="624000"/>
            <a:ext cx="541665" cy="768000"/>
          </a:xfrm>
          <a:prstGeom prst="rect">
            <a:avLst/>
          </a:prstGeom>
        </p:spPr>
      </p:pic>
      <p:sp>
        <p:nvSpPr>
          <p:cNvPr id="8" name="Text Placeholder 7"/>
          <p:cNvSpPr>
            <a:spLocks noGrp="1"/>
          </p:cNvSpPr>
          <p:nvPr>
            <p:ph type="body" sz="quarter" idx="12" hasCustomPrompt="1"/>
          </p:nvPr>
        </p:nvSpPr>
        <p:spPr>
          <a:xfrm>
            <a:off x="960967" y="4337463"/>
            <a:ext cx="10267200" cy="292388"/>
          </a:xfrm>
        </p:spPr>
        <p:txBody>
          <a:bodyPr>
            <a:spAutoFit/>
          </a:bodyPr>
          <a:lstStyle>
            <a:lvl1pPr marL="0" indent="0">
              <a:lnSpc>
                <a:spcPct val="95000"/>
              </a:lnSpc>
              <a:spcBef>
                <a:spcPts val="0"/>
              </a:spcBef>
              <a:defRPr sz="2000">
                <a:solidFill>
                  <a:srgbClr val="606878"/>
                </a:solidFill>
                <a:latin typeface="+mj-lt"/>
                <a:ea typeface="Segoe UI" panose="020B0502040204020203" pitchFamily="34" charset="0"/>
                <a:cs typeface="Segoe UI" panose="020B0502040204020203" pitchFamily="34" charset="0"/>
              </a:defRPr>
            </a:lvl1pPr>
          </a:lstStyle>
          <a:p>
            <a:pPr lvl="0"/>
            <a:r>
              <a:rPr lang="hr-HR" dirty="0"/>
              <a:t>Uredite podnaslov ili prazno</a:t>
            </a:r>
            <a:endParaRPr lang="en-US" dirty="0"/>
          </a:p>
        </p:txBody>
      </p:sp>
      <p:sp>
        <p:nvSpPr>
          <p:cNvPr id="10" name="Rectangle 9"/>
          <p:cNvSpPr>
            <a:spLocks noGrp="1" noChangeArrowheads="1"/>
          </p:cNvSpPr>
          <p:nvPr>
            <p:ph type="sldNum" sz="quarter" idx="4"/>
          </p:nvPr>
        </p:nvSpPr>
        <p:spPr bwMode="auto">
          <a:xfrm>
            <a:off x="11232000" y="0"/>
            <a:ext cx="768000"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333"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pic>
        <p:nvPicPr>
          <p:cNvPr id="11" name="Slika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8851" y="6240825"/>
            <a:ext cx="1866315" cy="306328"/>
          </a:xfrm>
          <a:prstGeom prst="rect">
            <a:avLst/>
          </a:prstGeom>
        </p:spPr>
      </p:pic>
    </p:spTree>
    <p:extLst>
      <p:ext uri="{BB962C8B-B14F-4D97-AF65-F5344CB8AC3E}">
        <p14:creationId xmlns:p14="http://schemas.microsoft.com/office/powerpoint/2010/main" val="2392375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Section Header">
    <p:spTree>
      <p:nvGrpSpPr>
        <p:cNvPr id="1" name=""/>
        <p:cNvGrpSpPr/>
        <p:nvPr/>
      </p:nvGrpSpPr>
      <p:grpSpPr>
        <a:xfrm>
          <a:off x="0" y="0"/>
          <a:ext cx="0" cy="0"/>
          <a:chOff x="0" y="0"/>
          <a:chExt cx="0" cy="0"/>
        </a:xfrm>
      </p:grpSpPr>
      <p:sp>
        <p:nvSpPr>
          <p:cNvPr id="9" name="Pravokutnik 8"/>
          <p:cNvSpPr/>
          <p:nvPr/>
        </p:nvSpPr>
        <p:spPr>
          <a:xfrm>
            <a:off x="0" y="1892830"/>
            <a:ext cx="12192000" cy="3648967"/>
          </a:xfrm>
          <a:prstGeom prst="rect">
            <a:avLst/>
          </a:prstGeom>
          <a:solidFill>
            <a:srgbClr val="38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2" name="Title 1"/>
          <p:cNvSpPr>
            <a:spLocks noGrp="1"/>
          </p:cNvSpPr>
          <p:nvPr>
            <p:ph type="title" hasCustomPrompt="1"/>
          </p:nvPr>
        </p:nvSpPr>
        <p:spPr>
          <a:xfrm>
            <a:off x="960000" y="3425121"/>
            <a:ext cx="10267200" cy="480132"/>
          </a:xfrm>
        </p:spPr>
        <p:txBody>
          <a:bodyPr anchor="ctr" anchorCtr="0">
            <a:spAutoFit/>
          </a:bodyPr>
          <a:lstStyle>
            <a:lvl1pPr algn="l">
              <a:lnSpc>
                <a:spcPct val="90000"/>
              </a:lnSpc>
              <a:defRPr sz="3467" b="0" cap="none">
                <a:solidFill>
                  <a:schemeClr val="bg1">
                    <a:lumMod val="95000"/>
                  </a:schemeClr>
                </a:solidFill>
                <a:latin typeface="+mj-lt"/>
                <a:ea typeface="Segoe UI" panose="020B0502040204020203" pitchFamily="34" charset="0"/>
                <a:cs typeface="Segoe UI" panose="020B0502040204020203" pitchFamily="34" charset="0"/>
              </a:defRPr>
            </a:lvl1pPr>
          </a:lstStyle>
          <a:p>
            <a:r>
              <a:rPr lang="hr-HR" dirty="0"/>
              <a:t>Uredite naslov sekcije</a:t>
            </a:r>
          </a:p>
        </p:txBody>
      </p:sp>
      <p:sp>
        <p:nvSpPr>
          <p:cNvPr id="3" name="Text Placeholder 2"/>
          <p:cNvSpPr>
            <a:spLocks noGrp="1"/>
          </p:cNvSpPr>
          <p:nvPr>
            <p:ph type="body" idx="1" hasCustomPrompt="1"/>
          </p:nvPr>
        </p:nvSpPr>
        <p:spPr>
          <a:xfrm>
            <a:off x="960000" y="2700926"/>
            <a:ext cx="10267200" cy="292388"/>
          </a:xfrm>
        </p:spPr>
        <p:txBody>
          <a:bodyPr anchor="b">
            <a:spAutoFit/>
          </a:bodyPr>
          <a:lstStyle>
            <a:lvl1pPr marL="0" indent="0">
              <a:lnSpc>
                <a:spcPct val="95000"/>
              </a:lnSpc>
              <a:buNone/>
              <a:defRPr sz="2000">
                <a:solidFill>
                  <a:schemeClr val="bg1">
                    <a:lumMod val="95000"/>
                  </a:schemeClr>
                </a:solidFill>
                <a:latin typeface="+mj-lt"/>
                <a:ea typeface="Segoe UI" panose="020B0502040204020203" pitchFamily="34" charset="0"/>
                <a:cs typeface="Segoe UI" panose="020B0502040204020203"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hr-HR" dirty="0"/>
              <a:t>Uredite nadnaslov ili prazno</a:t>
            </a:r>
            <a:endParaRPr lang="en-US"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1393" y="624000"/>
            <a:ext cx="541665" cy="768000"/>
          </a:xfrm>
          <a:prstGeom prst="rect">
            <a:avLst/>
          </a:prstGeom>
        </p:spPr>
      </p:pic>
      <p:sp>
        <p:nvSpPr>
          <p:cNvPr id="8" name="Text Placeholder 7"/>
          <p:cNvSpPr>
            <a:spLocks noGrp="1"/>
          </p:cNvSpPr>
          <p:nvPr>
            <p:ph type="body" sz="quarter" idx="12" hasCustomPrompt="1"/>
          </p:nvPr>
        </p:nvSpPr>
        <p:spPr>
          <a:xfrm>
            <a:off x="960967" y="4337463"/>
            <a:ext cx="10267200" cy="292388"/>
          </a:xfrm>
        </p:spPr>
        <p:txBody>
          <a:bodyPr>
            <a:spAutoFit/>
          </a:bodyPr>
          <a:lstStyle>
            <a:lvl1pPr marL="0" indent="0">
              <a:lnSpc>
                <a:spcPct val="95000"/>
              </a:lnSpc>
              <a:spcBef>
                <a:spcPts val="0"/>
              </a:spcBef>
              <a:defRPr sz="2000">
                <a:solidFill>
                  <a:schemeClr val="bg1">
                    <a:lumMod val="95000"/>
                  </a:schemeClr>
                </a:solidFill>
                <a:latin typeface="+mj-lt"/>
                <a:ea typeface="Segoe UI" panose="020B0502040204020203" pitchFamily="34" charset="0"/>
                <a:cs typeface="Segoe UI" panose="020B0502040204020203" pitchFamily="34" charset="0"/>
              </a:defRPr>
            </a:lvl1pPr>
          </a:lstStyle>
          <a:p>
            <a:pPr lvl="0"/>
            <a:r>
              <a:rPr lang="hr-HR" dirty="0"/>
              <a:t>Uredite podnaslov ili prazno</a:t>
            </a:r>
            <a:endParaRPr lang="en-US" dirty="0"/>
          </a:p>
        </p:txBody>
      </p:sp>
      <p:sp>
        <p:nvSpPr>
          <p:cNvPr id="10" name="Rectangle 9"/>
          <p:cNvSpPr>
            <a:spLocks noGrp="1" noChangeArrowheads="1"/>
          </p:cNvSpPr>
          <p:nvPr>
            <p:ph type="sldNum" sz="quarter" idx="4"/>
          </p:nvPr>
        </p:nvSpPr>
        <p:spPr bwMode="auto">
          <a:xfrm>
            <a:off x="11232000" y="0"/>
            <a:ext cx="768000"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333"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pic>
        <p:nvPicPr>
          <p:cNvPr id="11" name="Slika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8851" y="6240825"/>
            <a:ext cx="1866315" cy="306328"/>
          </a:xfrm>
          <a:prstGeom prst="rect">
            <a:avLst/>
          </a:prstGeom>
        </p:spPr>
      </p:pic>
    </p:spTree>
    <p:extLst>
      <p:ext uri="{BB962C8B-B14F-4D97-AF65-F5344CB8AC3E}">
        <p14:creationId xmlns:p14="http://schemas.microsoft.com/office/powerpoint/2010/main" val="2815433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3" name="Content Placeholder 2"/>
          <p:cNvSpPr>
            <a:spLocks noGrp="1"/>
          </p:cNvSpPr>
          <p:nvPr>
            <p:ph sz="half" idx="1" hasCustomPrompt="1"/>
          </p:nvPr>
        </p:nvSpPr>
        <p:spPr>
          <a:xfrm>
            <a:off x="958853" y="1920000"/>
            <a:ext cx="5031316" cy="4128000"/>
          </a:xfrm>
        </p:spPr>
        <p:txBody>
          <a:bodyPr>
            <a:normAutofit/>
          </a:bodyPr>
          <a:lstStyle>
            <a:lvl1pPr marL="0" indent="-383990">
              <a:lnSpc>
                <a:spcPct val="113000"/>
              </a:lnSpc>
              <a:defRPr sz="2000">
                <a:latin typeface="+mn-lt"/>
                <a:ea typeface="Segoe UI" panose="020B0502040204020203" pitchFamily="34" charset="0"/>
                <a:cs typeface="Segoe UI" panose="020B0502040204020203" pitchFamily="34" charset="0"/>
              </a:defRPr>
            </a:lvl1pPr>
            <a:lvl2pPr>
              <a:lnSpc>
                <a:spcPct val="113000"/>
              </a:lnSpc>
              <a:defRPr sz="2000">
                <a:latin typeface="+mn-lt"/>
                <a:ea typeface="Segoe UI" panose="020B0502040204020203" pitchFamily="34" charset="0"/>
                <a:cs typeface="Segoe UI" panose="020B0502040204020203" pitchFamily="34" charset="0"/>
              </a:defRPr>
            </a:lvl2pPr>
            <a:lvl3pPr>
              <a:lnSpc>
                <a:spcPct val="113000"/>
              </a:lnSpc>
              <a:defRPr sz="2000">
                <a:latin typeface="+mn-lt"/>
                <a:ea typeface="Segoe UI" panose="020B0502040204020203" pitchFamily="34" charset="0"/>
                <a:cs typeface="Segoe UI" panose="020B0502040204020203" pitchFamily="34" charset="0"/>
              </a:defRPr>
            </a:lvl3pPr>
            <a:lvl4pPr>
              <a:lnSpc>
                <a:spcPct val="113000"/>
              </a:lnSpc>
              <a:defRPr sz="2000">
                <a:latin typeface="+mn-lt"/>
                <a:ea typeface="Segoe UI" panose="020B0502040204020203" pitchFamily="34" charset="0"/>
                <a:cs typeface="Segoe UI" panose="020B0502040204020203" pitchFamily="34" charset="0"/>
              </a:defRPr>
            </a:lvl4pPr>
            <a:lvl5pPr>
              <a:lnSpc>
                <a:spcPct val="113000"/>
              </a:lnSpc>
              <a:defRPr sz="2000">
                <a:latin typeface="+mn-lt"/>
                <a:ea typeface="Segoe UI" panose="020B0502040204020203" pitchFamily="34" charset="0"/>
                <a:cs typeface="Segoe UI" panose="020B0502040204020203" pitchFamily="34" charset="0"/>
              </a:defRPr>
            </a:lvl5pPr>
            <a:lvl6pPr>
              <a:defRPr sz="2400"/>
            </a:lvl6pPr>
            <a:lvl7pPr>
              <a:defRPr sz="2400"/>
            </a:lvl7pPr>
            <a:lvl8pPr>
              <a:defRPr sz="2400"/>
            </a:lvl8pPr>
            <a:lvl9pPr>
              <a:defRPr sz="24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Content Placeholder 3"/>
          <p:cNvSpPr>
            <a:spLocks noGrp="1"/>
          </p:cNvSpPr>
          <p:nvPr>
            <p:ph sz="half" idx="2" hasCustomPrompt="1"/>
          </p:nvPr>
        </p:nvSpPr>
        <p:spPr>
          <a:xfrm>
            <a:off x="6193369" y="1920000"/>
            <a:ext cx="5033433" cy="4128000"/>
          </a:xfrm>
        </p:spPr>
        <p:txBody>
          <a:bodyPr>
            <a:normAutofit/>
          </a:bodyPr>
          <a:lstStyle>
            <a:lvl1pPr>
              <a:lnSpc>
                <a:spcPct val="113000"/>
              </a:lnSpc>
              <a:spcBef>
                <a:spcPts val="533"/>
              </a:spcBef>
              <a:defRPr sz="2000">
                <a:latin typeface="+mn-lt"/>
                <a:ea typeface="Segoe UI" panose="020B0502040204020203" pitchFamily="34" charset="0"/>
                <a:cs typeface="Segoe UI" panose="020B0502040204020203" pitchFamily="34" charset="0"/>
              </a:defRPr>
            </a:lvl1pPr>
            <a:lvl2pPr>
              <a:lnSpc>
                <a:spcPct val="113000"/>
              </a:lnSpc>
              <a:spcBef>
                <a:spcPts val="533"/>
              </a:spcBef>
              <a:defRPr sz="2000">
                <a:latin typeface="+mn-lt"/>
                <a:ea typeface="Segoe UI" panose="020B0502040204020203" pitchFamily="34" charset="0"/>
                <a:cs typeface="Segoe UI" panose="020B0502040204020203" pitchFamily="34" charset="0"/>
              </a:defRPr>
            </a:lvl2pPr>
            <a:lvl3pPr>
              <a:lnSpc>
                <a:spcPct val="113000"/>
              </a:lnSpc>
              <a:spcBef>
                <a:spcPts val="533"/>
              </a:spcBef>
              <a:defRPr sz="2000">
                <a:latin typeface="+mn-lt"/>
                <a:ea typeface="Segoe UI" panose="020B0502040204020203" pitchFamily="34" charset="0"/>
                <a:cs typeface="Segoe UI" panose="020B0502040204020203" pitchFamily="34" charset="0"/>
              </a:defRPr>
            </a:lvl3pPr>
            <a:lvl4pPr>
              <a:lnSpc>
                <a:spcPct val="113000"/>
              </a:lnSpc>
              <a:spcBef>
                <a:spcPts val="533"/>
              </a:spcBef>
              <a:defRPr sz="2000">
                <a:latin typeface="+mn-lt"/>
                <a:ea typeface="Segoe UI" panose="020B0502040204020203" pitchFamily="34" charset="0"/>
                <a:cs typeface="Segoe UI" panose="020B0502040204020203" pitchFamily="34" charset="0"/>
              </a:defRPr>
            </a:lvl4pPr>
            <a:lvl5pPr>
              <a:lnSpc>
                <a:spcPct val="113000"/>
              </a:lnSpc>
              <a:spcBef>
                <a:spcPts val="533"/>
              </a:spcBef>
              <a:defRPr sz="2000">
                <a:latin typeface="+mn-lt"/>
                <a:ea typeface="Segoe UI" panose="020B0502040204020203" pitchFamily="34" charset="0"/>
                <a:cs typeface="Segoe UI" panose="020B0502040204020203" pitchFamily="34" charset="0"/>
              </a:defRPr>
            </a:lvl5pPr>
            <a:lvl6pPr>
              <a:defRPr sz="2400"/>
            </a:lvl6pPr>
            <a:lvl7pPr>
              <a:defRPr sz="2400"/>
            </a:lvl7pPr>
            <a:lvl8pPr>
              <a:defRPr sz="2400"/>
            </a:lvl8pPr>
            <a:lvl9pPr>
              <a:defRPr sz="24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a:t>Naziv sekcije/poglavlja ili prazno</a:t>
            </a:r>
          </a:p>
        </p:txBody>
      </p:sp>
    </p:spTree>
    <p:extLst>
      <p:ext uri="{BB962C8B-B14F-4D97-AF65-F5344CB8AC3E}">
        <p14:creationId xmlns:p14="http://schemas.microsoft.com/office/powerpoint/2010/main" val="499961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0000" y="1188802"/>
            <a:ext cx="10267200" cy="443199"/>
          </a:xfrm>
        </p:spPr>
        <p:txBody>
          <a:bodyPr/>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3" name="Text Placeholder 2"/>
          <p:cNvSpPr>
            <a:spLocks noGrp="1"/>
          </p:cNvSpPr>
          <p:nvPr>
            <p:ph type="body" idx="1" hasCustomPrompt="1"/>
          </p:nvPr>
        </p:nvSpPr>
        <p:spPr>
          <a:xfrm>
            <a:off x="960000" y="1752384"/>
            <a:ext cx="5040000" cy="311880"/>
          </a:xfrm>
        </p:spPr>
        <p:txBody>
          <a:bodyPr anchor="t" anchorCtr="0">
            <a:spAutoFit/>
          </a:bodyPr>
          <a:lstStyle>
            <a:lvl1pPr marL="0" indent="0" algn="l">
              <a:lnSpc>
                <a:spcPct val="95000"/>
              </a:lnSpc>
              <a:buNone/>
              <a:defRPr sz="2133" b="0">
                <a:solidFill>
                  <a:srgbClr val="606878"/>
                </a:solidFill>
                <a:latin typeface="+mj-lt"/>
                <a:ea typeface="Segoe UI" panose="020B0502040204020203" pitchFamily="34" charset="0"/>
                <a:cs typeface="Segoe UI" panose="020B0502040204020203"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hr-HR" dirty="0"/>
              <a:t>Uredite podnaslov</a:t>
            </a:r>
            <a:endParaRPr lang="en-US" dirty="0"/>
          </a:p>
        </p:txBody>
      </p:sp>
      <p:sp>
        <p:nvSpPr>
          <p:cNvPr id="4" name="Content Placeholder 3"/>
          <p:cNvSpPr>
            <a:spLocks noGrp="1"/>
          </p:cNvSpPr>
          <p:nvPr>
            <p:ph sz="half" idx="2" hasCustomPrompt="1"/>
          </p:nvPr>
        </p:nvSpPr>
        <p:spPr>
          <a:xfrm>
            <a:off x="960000" y="2496000"/>
            <a:ext cx="5040000" cy="3539040"/>
          </a:xfrm>
        </p:spPr>
        <p:txBody>
          <a:bodyPr>
            <a:normAutofit/>
          </a:bodyPr>
          <a:lstStyle>
            <a:lvl1pPr>
              <a:defRPr sz="2000">
                <a:latin typeface="+mn-lt"/>
                <a:ea typeface="Segoe UI" panose="020B0502040204020203" pitchFamily="34" charset="0"/>
                <a:cs typeface="Segoe UI" panose="020B0502040204020203" pitchFamily="34" charset="0"/>
              </a:defRPr>
            </a:lvl1pPr>
            <a:lvl2pPr>
              <a:defRPr sz="2000">
                <a:latin typeface="+mn-lt"/>
                <a:ea typeface="Segoe UI" panose="020B0502040204020203" pitchFamily="34" charset="0"/>
                <a:cs typeface="Segoe UI" panose="020B0502040204020203" pitchFamily="34" charset="0"/>
              </a:defRPr>
            </a:lvl2pPr>
            <a:lvl3pPr>
              <a:defRPr sz="2000">
                <a:latin typeface="+mn-lt"/>
                <a:ea typeface="Segoe UI" panose="020B0502040204020203" pitchFamily="34" charset="0"/>
                <a:cs typeface="Segoe UI" panose="020B0502040204020203" pitchFamily="34" charset="0"/>
              </a:defRPr>
            </a:lvl3pPr>
            <a:lvl4pPr>
              <a:defRPr sz="2000">
                <a:latin typeface="+mn-lt"/>
                <a:ea typeface="Segoe UI" panose="020B0502040204020203" pitchFamily="34" charset="0"/>
                <a:cs typeface="Segoe UI" panose="020B0502040204020203" pitchFamily="34" charset="0"/>
              </a:defRPr>
            </a:lvl4pPr>
            <a:lvl5pPr>
              <a:defRPr sz="2000">
                <a:latin typeface="+mn-lt"/>
                <a:ea typeface="Segoe UI" panose="020B0502040204020203" pitchFamily="34" charset="0"/>
                <a:cs typeface="Segoe UI" panose="020B0502040204020203" pitchFamily="34" charset="0"/>
              </a:defRPr>
            </a:lvl5pPr>
            <a:lvl6pPr>
              <a:defRPr sz="2133"/>
            </a:lvl6pPr>
            <a:lvl7pPr>
              <a:defRPr sz="2133"/>
            </a:lvl7pPr>
            <a:lvl8pPr>
              <a:defRPr sz="2133"/>
            </a:lvl8pPr>
            <a:lvl9pPr>
              <a:defRPr sz="2133"/>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Text Placeholder 4"/>
          <p:cNvSpPr>
            <a:spLocks noGrp="1"/>
          </p:cNvSpPr>
          <p:nvPr>
            <p:ph type="body" sz="quarter" idx="3" hasCustomPrompt="1"/>
          </p:nvPr>
        </p:nvSpPr>
        <p:spPr>
          <a:xfrm>
            <a:off x="6192000" y="1752384"/>
            <a:ext cx="5040000" cy="311880"/>
          </a:xfrm>
        </p:spPr>
        <p:txBody>
          <a:bodyPr anchor="t" anchorCtr="0">
            <a:spAutoFit/>
          </a:bodyPr>
          <a:lstStyle>
            <a:lvl1pPr marL="0" indent="0" algn="l">
              <a:lnSpc>
                <a:spcPct val="95000"/>
              </a:lnSpc>
              <a:buNone/>
              <a:defRPr sz="2133" b="0">
                <a:solidFill>
                  <a:srgbClr val="606878"/>
                </a:solidFill>
                <a:latin typeface="+mj-lt"/>
                <a:ea typeface="Segoe UI" panose="020B0502040204020203" pitchFamily="34" charset="0"/>
                <a:cs typeface="Segoe UI" panose="020B0502040204020203"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hr-HR" dirty="0"/>
              <a:t>Uredite podnaslov</a:t>
            </a:r>
            <a:endParaRPr lang="en-US" dirty="0"/>
          </a:p>
        </p:txBody>
      </p:sp>
      <p:sp>
        <p:nvSpPr>
          <p:cNvPr id="6" name="Content Placeholder 5"/>
          <p:cNvSpPr>
            <a:spLocks noGrp="1"/>
          </p:cNvSpPr>
          <p:nvPr>
            <p:ph sz="quarter" idx="4" hasCustomPrompt="1"/>
          </p:nvPr>
        </p:nvSpPr>
        <p:spPr>
          <a:xfrm>
            <a:off x="6192000" y="2496000"/>
            <a:ext cx="5040000" cy="3539040"/>
          </a:xfrm>
        </p:spPr>
        <p:txBody>
          <a:bodyPr>
            <a:normAutofit/>
          </a:bodyPr>
          <a:lstStyle>
            <a:lvl1pPr>
              <a:defRPr sz="2000">
                <a:latin typeface="+mn-lt"/>
                <a:ea typeface="Segoe UI" panose="020B0502040204020203" pitchFamily="34" charset="0"/>
                <a:cs typeface="Segoe UI" panose="020B0502040204020203" pitchFamily="34" charset="0"/>
              </a:defRPr>
            </a:lvl1pPr>
            <a:lvl2pPr>
              <a:defRPr sz="2000">
                <a:latin typeface="+mn-lt"/>
                <a:ea typeface="Segoe UI" panose="020B0502040204020203" pitchFamily="34" charset="0"/>
                <a:cs typeface="Segoe UI" panose="020B0502040204020203" pitchFamily="34" charset="0"/>
              </a:defRPr>
            </a:lvl2pPr>
            <a:lvl3pPr>
              <a:defRPr sz="2000">
                <a:latin typeface="+mn-lt"/>
                <a:ea typeface="Segoe UI" panose="020B0502040204020203" pitchFamily="34" charset="0"/>
                <a:cs typeface="Segoe UI" panose="020B0502040204020203" pitchFamily="34" charset="0"/>
              </a:defRPr>
            </a:lvl3pPr>
            <a:lvl4pPr>
              <a:defRPr sz="2000">
                <a:latin typeface="+mn-lt"/>
                <a:ea typeface="Segoe UI" panose="020B0502040204020203" pitchFamily="34" charset="0"/>
                <a:cs typeface="Segoe UI" panose="020B0502040204020203" pitchFamily="34" charset="0"/>
              </a:defRPr>
            </a:lvl4pPr>
            <a:lvl5pPr>
              <a:defRPr sz="2000">
                <a:latin typeface="+mn-lt"/>
                <a:ea typeface="Segoe UI" panose="020B0502040204020203" pitchFamily="34" charset="0"/>
                <a:cs typeface="Segoe UI" panose="020B0502040204020203" pitchFamily="34" charset="0"/>
              </a:defRPr>
            </a:lvl5pPr>
            <a:lvl6pPr>
              <a:defRPr sz="2133"/>
            </a:lvl6pPr>
            <a:lvl7pPr>
              <a:defRPr sz="2133"/>
            </a:lvl7pPr>
            <a:lvl8pPr>
              <a:defRPr sz="2133"/>
            </a:lvl8pPr>
            <a:lvl9pPr>
              <a:defRPr sz="2133"/>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7"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8"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a:t>Naziv sekcije/poglavlja ili prazno</a:t>
            </a:r>
          </a:p>
        </p:txBody>
      </p:sp>
    </p:spTree>
    <p:extLst>
      <p:ext uri="{BB962C8B-B14F-4D97-AF65-F5344CB8AC3E}">
        <p14:creationId xmlns:p14="http://schemas.microsoft.com/office/powerpoint/2010/main" val="1824386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0000" y="768001"/>
            <a:ext cx="3456000" cy="389915"/>
          </a:xfrm>
        </p:spPr>
        <p:txBody>
          <a:bodyPr anchor="t" anchorCtr="0"/>
          <a:lstStyle>
            <a:lvl1pPr algn="l">
              <a:defRPr sz="2667" b="0">
                <a:latin typeface="+mj-lt"/>
                <a:ea typeface="Segoe UI" panose="020B0502040204020203" pitchFamily="34" charset="0"/>
                <a:cs typeface="Segoe UI" panose="020B0502040204020203" pitchFamily="34" charset="0"/>
              </a:defRPr>
            </a:lvl1pPr>
          </a:lstStyle>
          <a:p>
            <a:r>
              <a:rPr lang="hr-HR" dirty="0"/>
              <a:t>Uredite naslov</a:t>
            </a:r>
          </a:p>
        </p:txBody>
      </p:sp>
      <p:sp>
        <p:nvSpPr>
          <p:cNvPr id="3" name="Content Placeholder 2"/>
          <p:cNvSpPr>
            <a:spLocks noGrp="1"/>
          </p:cNvSpPr>
          <p:nvPr>
            <p:ph idx="1" hasCustomPrompt="1"/>
          </p:nvPr>
        </p:nvSpPr>
        <p:spPr>
          <a:xfrm>
            <a:off x="4608000" y="768000"/>
            <a:ext cx="6624000" cy="5280000"/>
          </a:xfrm>
        </p:spPr>
        <p:txBody>
          <a:bodyPr>
            <a:normAutofit/>
          </a:bodyPr>
          <a:lstStyle>
            <a:lvl1pPr>
              <a:defRPr sz="2133">
                <a:latin typeface="+mn-lt"/>
                <a:ea typeface="Segoe UI" panose="020B0502040204020203" pitchFamily="34" charset="0"/>
                <a:cs typeface="Segoe UI" panose="020B0502040204020203" pitchFamily="34" charset="0"/>
              </a:defRPr>
            </a:lvl1pPr>
            <a:lvl2pPr>
              <a:defRPr sz="2133">
                <a:latin typeface="+mn-lt"/>
                <a:ea typeface="Segoe UI" panose="020B0502040204020203" pitchFamily="34" charset="0"/>
                <a:cs typeface="Segoe UI" panose="020B0502040204020203" pitchFamily="34" charset="0"/>
              </a:defRPr>
            </a:lvl2pPr>
            <a:lvl3pPr>
              <a:defRPr sz="2133">
                <a:latin typeface="+mn-lt"/>
                <a:ea typeface="Segoe UI" panose="020B0502040204020203" pitchFamily="34" charset="0"/>
                <a:cs typeface="Segoe UI" panose="020B0502040204020203" pitchFamily="34" charset="0"/>
              </a:defRPr>
            </a:lvl3pPr>
            <a:lvl4pPr>
              <a:defRPr sz="2133">
                <a:latin typeface="+mn-lt"/>
                <a:ea typeface="Segoe UI" panose="020B0502040204020203" pitchFamily="34" charset="0"/>
                <a:cs typeface="Segoe UI" panose="020B0502040204020203" pitchFamily="34" charset="0"/>
              </a:defRPr>
            </a:lvl4pPr>
            <a:lvl5pPr>
              <a:defRPr sz="2133">
                <a:latin typeface="+mn-lt"/>
                <a:ea typeface="Segoe UI" panose="020B0502040204020203" pitchFamily="34" charset="0"/>
                <a:cs typeface="Segoe UI" panose="020B0502040204020203" pitchFamily="34" charset="0"/>
              </a:defRPr>
            </a:lvl5pPr>
            <a:lvl6pPr>
              <a:defRPr sz="2667"/>
            </a:lvl6pPr>
            <a:lvl7pPr>
              <a:defRPr sz="2667"/>
            </a:lvl7pPr>
            <a:lvl8pPr>
              <a:defRPr sz="2667"/>
            </a:lvl8pPr>
            <a:lvl9pPr>
              <a:defRPr sz="2667"/>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hasCustomPrompt="1"/>
          </p:nvPr>
        </p:nvSpPr>
        <p:spPr>
          <a:xfrm>
            <a:off x="960000" y="1700808"/>
            <a:ext cx="3456000" cy="4347192"/>
          </a:xfrm>
        </p:spPr>
        <p:txBody>
          <a:bodyPr>
            <a:normAutofit/>
          </a:bodyPr>
          <a:lstStyle>
            <a:lvl1pPr marL="0" indent="0">
              <a:buNone/>
              <a:defRPr sz="1733">
                <a:latin typeface="+mn-lt"/>
                <a:ea typeface="Segoe UI" panose="020B0502040204020203" pitchFamily="34" charset="0"/>
                <a:cs typeface="Segoe UI" panose="020B0502040204020203"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err="1"/>
              <a:t>Uredite</a:t>
            </a:r>
            <a:r>
              <a:rPr lang="en-US" dirty="0"/>
              <a:t> </a:t>
            </a:r>
            <a:r>
              <a:rPr lang="en-US" dirty="0" err="1"/>
              <a:t>tekst</a:t>
            </a:r>
            <a:endParaRPr lang="en-US" dirty="0"/>
          </a:p>
        </p:txBody>
      </p:sp>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a:t>Naziv sekcije/poglavlja ili prazno</a:t>
            </a:r>
          </a:p>
        </p:txBody>
      </p:sp>
    </p:spTree>
    <p:extLst>
      <p:ext uri="{BB962C8B-B14F-4D97-AF65-F5344CB8AC3E}">
        <p14:creationId xmlns:p14="http://schemas.microsoft.com/office/powerpoint/2010/main" val="2015116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80000" y="1248001"/>
            <a:ext cx="3552000" cy="389915"/>
          </a:xfrm>
        </p:spPr>
        <p:txBody>
          <a:bodyPr anchor="t" anchorCtr="0"/>
          <a:lstStyle>
            <a:lvl1pPr algn="l">
              <a:defRPr sz="2667" b="0">
                <a:latin typeface="+mj-lt"/>
                <a:ea typeface="Segoe UI" panose="020B0502040204020203" pitchFamily="34" charset="0"/>
                <a:cs typeface="Segoe UI" panose="020B0502040204020203" pitchFamily="34" charset="0"/>
              </a:defRPr>
            </a:lvl1pPr>
          </a:lstStyle>
          <a:p>
            <a:r>
              <a:rPr lang="hr-HR" dirty="0"/>
              <a:t>Uredite naslov</a:t>
            </a:r>
          </a:p>
        </p:txBody>
      </p:sp>
      <p:sp>
        <p:nvSpPr>
          <p:cNvPr id="3" name="Picture Placeholder 2"/>
          <p:cNvSpPr>
            <a:spLocks noGrp="1"/>
          </p:cNvSpPr>
          <p:nvPr>
            <p:ph type="pic" idx="1"/>
          </p:nvPr>
        </p:nvSpPr>
        <p:spPr>
          <a:xfrm>
            <a:off x="960000" y="1248000"/>
            <a:ext cx="6528000" cy="4320000"/>
          </a:xfrm>
        </p:spPr>
        <p:txBody>
          <a:bodyPr/>
          <a:lstStyle>
            <a:lvl1pPr marL="0" indent="0" algn="l">
              <a:buNone/>
              <a:defRPr sz="4267">
                <a:latin typeface="+mn-lt"/>
                <a:ea typeface="Segoe UI" panose="020B0502040204020203" pitchFamily="34" charset="0"/>
                <a:cs typeface="Segoe UI" panose="020B0502040204020203"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hr-HR" noProof="0"/>
              <a:t>Kliknite ikonu da biste dodali  sliku</a:t>
            </a:r>
            <a:endParaRPr lang="hr-HR" noProof="0" dirty="0"/>
          </a:p>
        </p:txBody>
      </p:sp>
      <p:sp>
        <p:nvSpPr>
          <p:cNvPr id="4" name="Text Placeholder 3"/>
          <p:cNvSpPr>
            <a:spLocks noGrp="1"/>
          </p:cNvSpPr>
          <p:nvPr>
            <p:ph type="body" sz="half" idx="2" hasCustomPrompt="1"/>
          </p:nvPr>
        </p:nvSpPr>
        <p:spPr>
          <a:xfrm>
            <a:off x="7680000" y="2112000"/>
            <a:ext cx="3552000" cy="3456000"/>
          </a:xfrm>
        </p:spPr>
        <p:txBody>
          <a:bodyPr>
            <a:normAutofit/>
          </a:bodyPr>
          <a:lstStyle>
            <a:lvl1pPr marL="0" indent="0" algn="l">
              <a:buNone/>
              <a:defRPr sz="1733">
                <a:latin typeface="+mn-lt"/>
                <a:ea typeface="Segoe UI" panose="020B0502040204020203" pitchFamily="34" charset="0"/>
                <a:cs typeface="Segoe UI" panose="020B0502040204020203"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err="1"/>
              <a:t>Uredite</a:t>
            </a:r>
            <a:r>
              <a:rPr lang="en-US" dirty="0"/>
              <a:t> </a:t>
            </a:r>
            <a:r>
              <a:rPr lang="en-US" dirty="0" err="1"/>
              <a:t>tekst</a:t>
            </a:r>
            <a:endParaRPr lang="en-US" dirty="0"/>
          </a:p>
        </p:txBody>
      </p:sp>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a:t>Naziv sekcije/poglavlja ili prazno</a:t>
            </a:r>
          </a:p>
        </p:txBody>
      </p:sp>
    </p:spTree>
    <p:extLst>
      <p:ext uri="{BB962C8B-B14F-4D97-AF65-F5344CB8AC3E}">
        <p14:creationId xmlns:p14="http://schemas.microsoft.com/office/powerpoint/2010/main" val="3633440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400" y="5067418"/>
            <a:ext cx="10267200" cy="389915"/>
          </a:xfrm>
        </p:spPr>
        <p:txBody>
          <a:bodyPr/>
          <a:lstStyle>
            <a:lvl1pPr algn="ctr">
              <a:defRPr sz="2667" b="0">
                <a:latin typeface="+mj-lt"/>
                <a:ea typeface="Segoe UI" panose="020B0502040204020203" pitchFamily="34" charset="0"/>
                <a:cs typeface="Segoe UI" panose="020B0502040204020203" pitchFamily="34" charset="0"/>
              </a:defRPr>
            </a:lvl1pPr>
          </a:lstStyle>
          <a:p>
            <a:r>
              <a:rPr lang="hr-HR" dirty="0"/>
              <a:t>Uredite naslov slike</a:t>
            </a:r>
          </a:p>
        </p:txBody>
      </p:sp>
      <p:sp>
        <p:nvSpPr>
          <p:cNvPr id="3" name="Picture Placeholder 2"/>
          <p:cNvSpPr>
            <a:spLocks noGrp="1"/>
          </p:cNvSpPr>
          <p:nvPr>
            <p:ph type="pic" idx="1"/>
          </p:nvPr>
        </p:nvSpPr>
        <p:spPr>
          <a:xfrm>
            <a:off x="2832000" y="768000"/>
            <a:ext cx="6528000" cy="4112507"/>
          </a:xfrm>
        </p:spPr>
        <p:txBody>
          <a:bodyPr/>
          <a:lstStyle>
            <a:lvl1pPr marL="0" indent="0" algn="ctr">
              <a:buNone/>
              <a:defRPr sz="4267">
                <a:latin typeface="+mn-lt"/>
                <a:ea typeface="Segoe UI" panose="020B0502040204020203" pitchFamily="34" charset="0"/>
                <a:cs typeface="Segoe UI" panose="020B0502040204020203"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hr-HR" noProof="0"/>
              <a:t>Kliknite ikonu da biste dodali  sliku</a:t>
            </a:r>
          </a:p>
        </p:txBody>
      </p:sp>
      <p:sp>
        <p:nvSpPr>
          <p:cNvPr id="4" name="Text Placeholder 3"/>
          <p:cNvSpPr>
            <a:spLocks noGrp="1"/>
          </p:cNvSpPr>
          <p:nvPr>
            <p:ph type="body" sz="half" idx="2" hasCustomPrompt="1"/>
          </p:nvPr>
        </p:nvSpPr>
        <p:spPr>
          <a:xfrm>
            <a:off x="962400" y="5553332"/>
            <a:ext cx="10267200" cy="480000"/>
          </a:xfrm>
        </p:spPr>
        <p:txBody>
          <a:bodyPr>
            <a:normAutofit/>
          </a:bodyPr>
          <a:lstStyle>
            <a:lvl1pPr marL="0" indent="0" algn="ctr">
              <a:buNone/>
              <a:defRPr sz="1733">
                <a:latin typeface="+mj-lt"/>
                <a:ea typeface="Segoe UI" panose="020B0502040204020203" pitchFamily="34" charset="0"/>
                <a:cs typeface="Segoe UI" panose="020B0502040204020203"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hr-HR" dirty="0"/>
              <a:t>Uredite opis slike</a:t>
            </a:r>
            <a:endParaRPr lang="en-US" dirty="0"/>
          </a:p>
        </p:txBody>
      </p:sp>
      <p:sp>
        <p:nvSpPr>
          <p:cNvPr id="6" name="Rectangle 12"/>
          <p:cNvSpPr>
            <a:spLocks noGrp="1" noChangeArrowheads="1"/>
          </p:cNvSpPr>
          <p:nvPr>
            <p:ph type="ftr" sz="quarter" idx="11"/>
          </p:nvPr>
        </p:nvSpPr>
        <p:spPr>
          <a:ln/>
        </p:spPr>
        <p:txBody>
          <a:bodyPr bIns="72000"/>
          <a:lstStyle>
            <a:lvl1pPr algn="ctr">
              <a:defRPr>
                <a:latin typeface="+mn-lt"/>
                <a:ea typeface="Segoe UI" panose="020B0502040204020203" pitchFamily="34" charset="0"/>
                <a:cs typeface="Segoe UI" panose="020B0502040204020203" pitchFamily="34" charset="0"/>
              </a:defRPr>
            </a:lvl1pPr>
          </a:lstStyle>
          <a:p>
            <a:r>
              <a:rPr lang="hr-HR"/>
              <a:t>Naziv sekcije/poglavlja ili prazno</a:t>
            </a:r>
          </a:p>
        </p:txBody>
      </p:sp>
      <p:sp>
        <p:nvSpPr>
          <p:cNvPr id="7" name="Rectangle 9"/>
          <p:cNvSpPr>
            <a:spLocks noGrp="1" noChangeArrowheads="1"/>
          </p:cNvSpPr>
          <p:nvPr>
            <p:ph type="sldNum" sz="quarter" idx="4"/>
          </p:nvPr>
        </p:nvSpPr>
        <p:spPr bwMode="auto">
          <a:xfrm>
            <a:off x="11232000" y="0"/>
            <a:ext cx="768000"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333"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pic>
        <p:nvPicPr>
          <p:cNvPr id="8" name="Slika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162473" y="6240826"/>
            <a:ext cx="1866305" cy="306327"/>
          </a:xfrm>
          <a:prstGeom prst="rect">
            <a:avLst/>
          </a:prstGeom>
        </p:spPr>
      </p:pic>
    </p:spTree>
    <p:extLst>
      <p:ext uri="{BB962C8B-B14F-4D97-AF65-F5344CB8AC3E}">
        <p14:creationId xmlns:p14="http://schemas.microsoft.com/office/powerpoint/2010/main" val="106786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400" y="858086"/>
            <a:ext cx="10267200" cy="389915"/>
          </a:xfrm>
        </p:spPr>
        <p:txBody>
          <a:bodyPr/>
          <a:lstStyle>
            <a:lvl1pPr algn="ctr">
              <a:defRPr sz="2667" b="0">
                <a:latin typeface="+mj-lt"/>
                <a:ea typeface="Segoe UI" panose="020B0502040204020203" pitchFamily="34" charset="0"/>
                <a:cs typeface="Segoe UI" panose="020B0502040204020203" pitchFamily="34" charset="0"/>
              </a:defRPr>
            </a:lvl1pPr>
          </a:lstStyle>
          <a:p>
            <a:r>
              <a:rPr lang="hr-HR" dirty="0"/>
              <a:t>Uredite naslov slike</a:t>
            </a:r>
          </a:p>
        </p:txBody>
      </p:sp>
      <p:sp>
        <p:nvSpPr>
          <p:cNvPr id="3" name="Picture Placeholder 2"/>
          <p:cNvSpPr>
            <a:spLocks noGrp="1"/>
          </p:cNvSpPr>
          <p:nvPr>
            <p:ph type="pic" idx="1"/>
          </p:nvPr>
        </p:nvSpPr>
        <p:spPr>
          <a:xfrm>
            <a:off x="2832000" y="1344001"/>
            <a:ext cx="6528000" cy="4076751"/>
          </a:xfrm>
        </p:spPr>
        <p:txBody>
          <a:bodyPr/>
          <a:lstStyle>
            <a:lvl1pPr marL="0" indent="0" algn="ctr">
              <a:buNone/>
              <a:defRPr sz="4267">
                <a:latin typeface="+mn-lt"/>
                <a:ea typeface="Segoe UI" panose="020B0502040204020203" pitchFamily="34" charset="0"/>
                <a:cs typeface="Segoe UI" panose="020B0502040204020203"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hr-HR" noProof="0"/>
              <a:t>Kliknite ikonu da biste dodali  sliku</a:t>
            </a:r>
          </a:p>
        </p:txBody>
      </p:sp>
      <p:sp>
        <p:nvSpPr>
          <p:cNvPr id="4" name="Text Placeholder 3"/>
          <p:cNvSpPr>
            <a:spLocks noGrp="1"/>
          </p:cNvSpPr>
          <p:nvPr>
            <p:ph type="body" sz="half" idx="2" hasCustomPrompt="1"/>
          </p:nvPr>
        </p:nvSpPr>
        <p:spPr>
          <a:xfrm>
            <a:off x="962400" y="5520000"/>
            <a:ext cx="10267200" cy="480000"/>
          </a:xfrm>
        </p:spPr>
        <p:txBody>
          <a:bodyPr>
            <a:normAutofit/>
          </a:bodyPr>
          <a:lstStyle>
            <a:lvl1pPr marL="0" indent="0" algn="ctr">
              <a:buNone/>
              <a:defRPr sz="1733">
                <a:latin typeface="+mj-lt"/>
                <a:ea typeface="Segoe UI" panose="020B0502040204020203" pitchFamily="34" charset="0"/>
                <a:cs typeface="Segoe UI" panose="020B0502040204020203"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err="1"/>
              <a:t>Uredite</a:t>
            </a:r>
            <a:r>
              <a:rPr lang="en-US" dirty="0"/>
              <a:t> </a:t>
            </a:r>
            <a:r>
              <a:rPr lang="en-US" dirty="0" err="1"/>
              <a:t>opis</a:t>
            </a:r>
            <a:r>
              <a:rPr lang="en-US" dirty="0"/>
              <a:t> </a:t>
            </a:r>
            <a:r>
              <a:rPr lang="en-US" dirty="0" err="1"/>
              <a:t>slike</a:t>
            </a:r>
            <a:endParaRPr lang="en-US" dirty="0"/>
          </a:p>
        </p:txBody>
      </p:sp>
      <p:sp>
        <p:nvSpPr>
          <p:cNvPr id="6" name="Rectangle 12"/>
          <p:cNvSpPr>
            <a:spLocks noGrp="1" noChangeArrowheads="1"/>
          </p:cNvSpPr>
          <p:nvPr>
            <p:ph type="ftr" sz="quarter" idx="11"/>
          </p:nvPr>
        </p:nvSpPr>
        <p:spPr>
          <a:ln/>
        </p:spPr>
        <p:txBody>
          <a:bodyPr bIns="72000"/>
          <a:lstStyle>
            <a:lvl1pPr algn="ctr">
              <a:defRPr>
                <a:latin typeface="+mn-lt"/>
                <a:ea typeface="Segoe UI" panose="020B0502040204020203" pitchFamily="34" charset="0"/>
                <a:cs typeface="Segoe UI" panose="020B0502040204020203" pitchFamily="34" charset="0"/>
              </a:defRPr>
            </a:lvl1pPr>
          </a:lstStyle>
          <a:p>
            <a:r>
              <a:rPr lang="hr-HR"/>
              <a:t>Naziv sekcije/poglavlja ili prazno</a:t>
            </a:r>
          </a:p>
        </p:txBody>
      </p:sp>
      <p:sp>
        <p:nvSpPr>
          <p:cNvPr id="7" name="Rectangle 9"/>
          <p:cNvSpPr>
            <a:spLocks noGrp="1" noChangeArrowheads="1"/>
          </p:cNvSpPr>
          <p:nvPr>
            <p:ph type="sldNum" sz="quarter" idx="4"/>
          </p:nvPr>
        </p:nvSpPr>
        <p:spPr bwMode="auto">
          <a:xfrm>
            <a:off x="11232000" y="0"/>
            <a:ext cx="768000"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333"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pic>
        <p:nvPicPr>
          <p:cNvPr id="8" name="Slika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162473" y="6240826"/>
            <a:ext cx="1866305" cy="306327"/>
          </a:xfrm>
          <a:prstGeom prst="rect">
            <a:avLst/>
          </a:prstGeom>
        </p:spPr>
      </p:pic>
    </p:spTree>
    <p:extLst>
      <p:ext uri="{BB962C8B-B14F-4D97-AF65-F5344CB8AC3E}">
        <p14:creationId xmlns:p14="http://schemas.microsoft.com/office/powerpoint/2010/main" val="3638176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ea typeface="Segoe UI" panose="020B0502040204020203" pitchFamily="34" charset="0"/>
                <a:cs typeface="Segoe UI" panose="020B0502040204020203" pitchFamily="34" charset="0"/>
              </a:defRPr>
            </a:lvl1pPr>
          </a:lstStyle>
          <a:p>
            <a:r>
              <a:rPr lang="hr-HR" dirty="0"/>
              <a:t>Uredite naslov</a:t>
            </a:r>
          </a:p>
        </p:txBody>
      </p:sp>
      <p:sp>
        <p:nvSpPr>
          <p:cNvPr id="3"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4"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a:t>Naziv sekcije/poglavlja ili prazno</a:t>
            </a:r>
          </a:p>
        </p:txBody>
      </p:sp>
    </p:spTree>
    <p:extLst>
      <p:ext uri="{BB962C8B-B14F-4D97-AF65-F5344CB8AC3E}">
        <p14:creationId xmlns:p14="http://schemas.microsoft.com/office/powerpoint/2010/main" val="4058175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3" name="Rectangle 12"/>
          <p:cNvSpPr>
            <a:spLocks noGrp="1" noChangeArrowheads="1"/>
          </p:cNvSpPr>
          <p:nvPr>
            <p:ph type="ftr" sz="quarter" idx="11"/>
          </p:nvPr>
        </p:nvSpPr>
        <p:spPr>
          <a:ln/>
        </p:spPr>
        <p:txBody>
          <a:bodyPr/>
          <a:lstStyle>
            <a:lvl1pPr>
              <a:defRPr>
                <a:latin typeface="+mn-lt"/>
                <a:ea typeface="Segoe UI" panose="020B0502040204020203" pitchFamily="34" charset="0"/>
                <a:cs typeface="Segoe UI" panose="020B0502040204020203" pitchFamily="34" charset="0"/>
              </a:defRPr>
            </a:lvl1pPr>
          </a:lstStyle>
          <a:p>
            <a:r>
              <a:rPr lang="hr-HR"/>
              <a:t>Naziv sekcije/poglavlja ili prazno</a:t>
            </a:r>
          </a:p>
        </p:txBody>
      </p:sp>
    </p:spTree>
    <p:extLst>
      <p:ext uri="{BB962C8B-B14F-4D97-AF65-F5344CB8AC3E}">
        <p14:creationId xmlns:p14="http://schemas.microsoft.com/office/powerpoint/2010/main" val="1680898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7" name="Pravokutnik 6"/>
          <p:cNvSpPr/>
          <p:nvPr/>
        </p:nvSpPr>
        <p:spPr>
          <a:xfrm>
            <a:off x="0" y="2400000"/>
            <a:ext cx="12192000" cy="2880000"/>
          </a:xfrm>
          <a:prstGeom prst="rect">
            <a:avLst/>
          </a:prstGeom>
          <a:solidFill>
            <a:srgbClr val="60687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57348" name="Rectangle 4"/>
          <p:cNvSpPr>
            <a:spLocks noGrp="1" noChangeArrowheads="1"/>
          </p:cNvSpPr>
          <p:nvPr>
            <p:ph type="ctrTitle" hasCustomPrompt="1"/>
          </p:nvPr>
        </p:nvSpPr>
        <p:spPr>
          <a:xfrm>
            <a:off x="962026" y="3359869"/>
            <a:ext cx="10267949" cy="480132"/>
          </a:xfrm>
        </p:spPr>
        <p:txBody>
          <a:bodyPr>
            <a:spAutoFit/>
          </a:bodyPr>
          <a:lstStyle>
            <a:lvl1pPr algn="ctr">
              <a:lnSpc>
                <a:spcPct val="90000"/>
              </a:lnSpc>
              <a:defRPr sz="3467">
                <a:solidFill>
                  <a:schemeClr val="accent1"/>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naslov</a:t>
            </a:r>
            <a:r>
              <a:rPr lang="hr-HR" altLang="sr-Latn-RS" noProof="0" dirty="0"/>
              <a:t> prezentacije</a:t>
            </a:r>
          </a:p>
        </p:txBody>
      </p:sp>
      <p:sp>
        <p:nvSpPr>
          <p:cNvPr id="57349" name="Rectangle 5"/>
          <p:cNvSpPr>
            <a:spLocks noGrp="1" noChangeArrowheads="1"/>
          </p:cNvSpPr>
          <p:nvPr>
            <p:ph type="subTitle" idx="1" hasCustomPrompt="1"/>
          </p:nvPr>
        </p:nvSpPr>
        <p:spPr>
          <a:xfrm>
            <a:off x="962026" y="4032001"/>
            <a:ext cx="10267949" cy="292388"/>
          </a:xfrm>
        </p:spPr>
        <p:txBody>
          <a:bodyPr>
            <a:spAutoFit/>
          </a:bodyPr>
          <a:lstStyle>
            <a:lvl1pPr marL="0" indent="0" algn="ctr">
              <a:lnSpc>
                <a:spcPct val="95000"/>
              </a:lnSpc>
              <a:defRPr spc="0" baseline="0">
                <a:solidFill>
                  <a:srgbClr val="606878"/>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podnaslov</a:t>
            </a:r>
            <a:r>
              <a:rPr lang="hr-HR" altLang="sr-Latn-RS" noProof="0" dirty="0"/>
              <a:t> ili prazno</a:t>
            </a:r>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91314" y="548680"/>
            <a:ext cx="609373" cy="864000"/>
          </a:xfrm>
          <a:prstGeom prst="rect">
            <a:avLst/>
          </a:prstGeom>
        </p:spPr>
      </p:pic>
      <p:sp>
        <p:nvSpPr>
          <p:cNvPr id="16" name="Text Placeholder 15"/>
          <p:cNvSpPr>
            <a:spLocks noGrp="1"/>
          </p:cNvSpPr>
          <p:nvPr>
            <p:ph type="body" sz="quarter" idx="10" hasCustomPrompt="1"/>
          </p:nvPr>
        </p:nvSpPr>
        <p:spPr>
          <a:xfrm>
            <a:off x="962025" y="5472000"/>
            <a:ext cx="10267200" cy="194925"/>
          </a:xfrm>
        </p:spPr>
        <p:txBody>
          <a:bodyPr anchor="t" anchorCtr="0">
            <a:spAutoFit/>
          </a:bodyPr>
          <a:lstStyle>
            <a:lvl1pPr marL="0" indent="0" algn="ctr">
              <a:lnSpc>
                <a:spcPct val="95000"/>
              </a:lnSpc>
              <a:spcBef>
                <a:spcPts val="0"/>
              </a:spcBef>
              <a:defRPr sz="1333" baseline="0">
                <a:solidFill>
                  <a:srgbClr val="606878"/>
                </a:solidFill>
                <a:latin typeface="+mn-lt"/>
                <a:ea typeface="Segoe UI" panose="020B0502040204020203" pitchFamily="34" charset="0"/>
                <a:cs typeface="Segoe UI" panose="020B0502040204020203" pitchFamily="34" charset="0"/>
              </a:defRPr>
            </a:lvl1pPr>
          </a:lstStyle>
          <a:p>
            <a:pPr lvl="0"/>
            <a:r>
              <a:rPr lang="en-US" dirty="0" err="1"/>
              <a:t>Uredite</a:t>
            </a:r>
            <a:r>
              <a:rPr lang="en-US" dirty="0"/>
              <a:t> </a:t>
            </a:r>
            <a:r>
              <a:rPr lang="hr-HR" dirty="0"/>
              <a:t>potpis autora i suradnika ili prazno</a:t>
            </a:r>
            <a:endParaRPr lang="en-US" dirty="0"/>
          </a:p>
        </p:txBody>
      </p:sp>
      <p:sp>
        <p:nvSpPr>
          <p:cNvPr id="8" name="Rectangle 9"/>
          <p:cNvSpPr>
            <a:spLocks noGrp="1" noChangeArrowheads="1"/>
          </p:cNvSpPr>
          <p:nvPr>
            <p:ph type="sldNum" sz="quarter" idx="4"/>
          </p:nvPr>
        </p:nvSpPr>
        <p:spPr bwMode="auto">
          <a:xfrm>
            <a:off x="11232000" y="0"/>
            <a:ext cx="768000"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333"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pic>
        <p:nvPicPr>
          <p:cNvPr id="9" name="Slika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162473" y="6240826"/>
            <a:ext cx="1866305" cy="306327"/>
          </a:xfrm>
          <a:prstGeom prst="rect">
            <a:avLst/>
          </a:prstGeom>
        </p:spPr>
      </p:pic>
    </p:spTree>
    <p:extLst>
      <p:ext uri="{BB962C8B-B14F-4D97-AF65-F5344CB8AC3E}">
        <p14:creationId xmlns:p14="http://schemas.microsoft.com/office/powerpoint/2010/main" val="1341424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aslovni slaj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91314" y="548680"/>
            <a:ext cx="609373" cy="864000"/>
          </a:xfrm>
          <a:prstGeom prst="rect">
            <a:avLst/>
          </a:prstGeom>
        </p:spPr>
      </p:pic>
      <p:sp>
        <p:nvSpPr>
          <p:cNvPr id="10" name="Rectangle 9"/>
          <p:cNvSpPr>
            <a:spLocks noGrp="1" noChangeArrowheads="1"/>
          </p:cNvSpPr>
          <p:nvPr>
            <p:ph type="sldNum" sz="quarter" idx="4"/>
          </p:nvPr>
        </p:nvSpPr>
        <p:spPr bwMode="auto">
          <a:xfrm>
            <a:off x="11232000" y="0"/>
            <a:ext cx="768000"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333"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pic>
        <p:nvPicPr>
          <p:cNvPr id="18" name="Slika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162473" y="6240826"/>
            <a:ext cx="1866305" cy="306327"/>
          </a:xfrm>
          <a:prstGeom prst="rect">
            <a:avLst/>
          </a:prstGeom>
        </p:spPr>
      </p:pic>
      <p:sp>
        <p:nvSpPr>
          <p:cNvPr id="9" name="Rectangle 4"/>
          <p:cNvSpPr>
            <a:spLocks noGrp="1" noChangeArrowheads="1"/>
          </p:cNvSpPr>
          <p:nvPr>
            <p:ph type="ctrTitle" hasCustomPrompt="1"/>
          </p:nvPr>
        </p:nvSpPr>
        <p:spPr>
          <a:xfrm>
            <a:off x="962026" y="3027974"/>
            <a:ext cx="10267949" cy="480132"/>
          </a:xfrm>
        </p:spPr>
        <p:txBody>
          <a:bodyPr>
            <a:spAutoFit/>
          </a:bodyPr>
          <a:lstStyle>
            <a:lvl1pPr algn="ctr">
              <a:lnSpc>
                <a:spcPct val="90000"/>
              </a:lnSpc>
              <a:defRPr sz="3467">
                <a:solidFill>
                  <a:srgbClr val="D81820"/>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naslov</a:t>
            </a:r>
            <a:r>
              <a:rPr lang="hr-HR" altLang="sr-Latn-RS" noProof="0" dirty="0"/>
              <a:t> prezentacije</a:t>
            </a:r>
          </a:p>
        </p:txBody>
      </p:sp>
      <p:sp>
        <p:nvSpPr>
          <p:cNvPr id="12" name="Rectangle 5"/>
          <p:cNvSpPr>
            <a:spLocks noGrp="1" noChangeArrowheads="1"/>
          </p:cNvSpPr>
          <p:nvPr>
            <p:ph type="subTitle" idx="1" hasCustomPrompt="1"/>
          </p:nvPr>
        </p:nvSpPr>
        <p:spPr>
          <a:xfrm>
            <a:off x="962026" y="3875422"/>
            <a:ext cx="10267949" cy="292388"/>
          </a:xfrm>
        </p:spPr>
        <p:txBody>
          <a:bodyPr>
            <a:spAutoFit/>
          </a:bodyPr>
          <a:lstStyle>
            <a:lvl1pPr marL="0" indent="0" algn="ctr">
              <a:lnSpc>
                <a:spcPct val="95000"/>
              </a:lnSpc>
              <a:defRPr spc="0" baseline="0">
                <a:solidFill>
                  <a:srgbClr val="606878"/>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podnaslov</a:t>
            </a:r>
            <a:r>
              <a:rPr lang="hr-HR" altLang="sr-Latn-RS" noProof="0" dirty="0"/>
              <a:t> ili prazno</a:t>
            </a:r>
          </a:p>
        </p:txBody>
      </p:sp>
      <p:sp>
        <p:nvSpPr>
          <p:cNvPr id="13" name="Text Placeholder 15"/>
          <p:cNvSpPr>
            <a:spLocks noGrp="1"/>
          </p:cNvSpPr>
          <p:nvPr>
            <p:ph type="body" sz="quarter" idx="10" hasCustomPrompt="1"/>
          </p:nvPr>
        </p:nvSpPr>
        <p:spPr>
          <a:xfrm>
            <a:off x="962025" y="5106855"/>
            <a:ext cx="10267200" cy="194925"/>
          </a:xfrm>
        </p:spPr>
        <p:txBody>
          <a:bodyPr anchor="t" anchorCtr="0">
            <a:spAutoFit/>
          </a:bodyPr>
          <a:lstStyle>
            <a:lvl1pPr marL="0" indent="0" algn="ctr">
              <a:lnSpc>
                <a:spcPct val="95000"/>
              </a:lnSpc>
              <a:spcBef>
                <a:spcPts val="0"/>
              </a:spcBef>
              <a:defRPr sz="1333" baseline="0">
                <a:solidFill>
                  <a:srgbClr val="606878"/>
                </a:solidFill>
                <a:latin typeface="+mn-lt"/>
                <a:ea typeface="Segoe UI" panose="020B0502040204020203" pitchFamily="34" charset="0"/>
                <a:cs typeface="Segoe UI" panose="020B0502040204020203" pitchFamily="34" charset="0"/>
              </a:defRPr>
            </a:lvl1pPr>
          </a:lstStyle>
          <a:p>
            <a:pPr lvl="0"/>
            <a:r>
              <a:rPr lang="en-US" dirty="0" err="1"/>
              <a:t>Uredite</a:t>
            </a:r>
            <a:r>
              <a:rPr lang="en-US" dirty="0"/>
              <a:t> </a:t>
            </a:r>
            <a:r>
              <a:rPr lang="hr-HR" dirty="0"/>
              <a:t>potpis autora i suradnika ili prazno</a:t>
            </a:r>
            <a:endParaRPr lang="en-US" dirty="0"/>
          </a:p>
        </p:txBody>
      </p:sp>
    </p:spTree>
    <p:extLst>
      <p:ext uri="{BB962C8B-B14F-4D97-AF65-F5344CB8AC3E}">
        <p14:creationId xmlns:p14="http://schemas.microsoft.com/office/powerpoint/2010/main" val="776660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0" name="Pravokutnik 9"/>
          <p:cNvSpPr/>
          <p:nvPr userDrawn="1"/>
        </p:nvSpPr>
        <p:spPr>
          <a:xfrm>
            <a:off x="0" y="2729133"/>
            <a:ext cx="12192000" cy="4128867"/>
          </a:xfrm>
          <a:prstGeom prst="rect">
            <a:avLst/>
          </a:prstGeom>
          <a:solidFill>
            <a:srgbClr val="38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8" name="Rectangle 9"/>
          <p:cNvSpPr>
            <a:spLocks noGrp="1" noChangeArrowheads="1"/>
          </p:cNvSpPr>
          <p:nvPr>
            <p:ph type="sldNum" sz="quarter" idx="4"/>
          </p:nvPr>
        </p:nvSpPr>
        <p:spPr bwMode="auto">
          <a:xfrm>
            <a:off x="11232000" y="0"/>
            <a:ext cx="768000"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333"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12" name="Rectangle 4"/>
          <p:cNvSpPr>
            <a:spLocks noGrp="1" noChangeArrowheads="1"/>
          </p:cNvSpPr>
          <p:nvPr>
            <p:ph type="ctrTitle" hasCustomPrompt="1"/>
          </p:nvPr>
        </p:nvSpPr>
        <p:spPr>
          <a:xfrm>
            <a:off x="962026" y="3573729"/>
            <a:ext cx="10267949" cy="480132"/>
          </a:xfrm>
        </p:spPr>
        <p:txBody>
          <a:bodyPr>
            <a:spAutoFit/>
          </a:bodyPr>
          <a:lstStyle>
            <a:lvl1pPr algn="ctr">
              <a:lnSpc>
                <a:spcPct val="90000"/>
              </a:lnSpc>
              <a:defRPr sz="3467">
                <a:solidFill>
                  <a:schemeClr val="bg1">
                    <a:lumMod val="95000"/>
                  </a:schemeClr>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naslov</a:t>
            </a:r>
            <a:r>
              <a:rPr lang="hr-HR" altLang="sr-Latn-RS" noProof="0" dirty="0"/>
              <a:t> prezentacije</a:t>
            </a:r>
          </a:p>
        </p:txBody>
      </p:sp>
      <p:sp>
        <p:nvSpPr>
          <p:cNvPr id="13" name="Rectangle 5"/>
          <p:cNvSpPr>
            <a:spLocks noGrp="1" noChangeArrowheads="1"/>
          </p:cNvSpPr>
          <p:nvPr>
            <p:ph type="subTitle" idx="1" hasCustomPrompt="1"/>
          </p:nvPr>
        </p:nvSpPr>
        <p:spPr>
          <a:xfrm>
            <a:off x="962026" y="4643637"/>
            <a:ext cx="10267949" cy="292388"/>
          </a:xfrm>
        </p:spPr>
        <p:txBody>
          <a:bodyPr>
            <a:spAutoFit/>
          </a:bodyPr>
          <a:lstStyle>
            <a:lvl1pPr marL="0" indent="0" algn="ctr">
              <a:lnSpc>
                <a:spcPct val="95000"/>
              </a:lnSpc>
              <a:defRPr spc="0" baseline="0">
                <a:solidFill>
                  <a:schemeClr val="bg1">
                    <a:lumMod val="95000"/>
                  </a:schemeClr>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podnaslov</a:t>
            </a:r>
            <a:r>
              <a:rPr lang="hr-HR" altLang="sr-Latn-RS" noProof="0" dirty="0"/>
              <a:t> ili prazno</a:t>
            </a:r>
          </a:p>
        </p:txBody>
      </p:sp>
      <p:sp>
        <p:nvSpPr>
          <p:cNvPr id="14" name="Text Placeholder 15"/>
          <p:cNvSpPr>
            <a:spLocks noGrp="1"/>
          </p:cNvSpPr>
          <p:nvPr>
            <p:ph type="body" sz="quarter" idx="10" hasCustomPrompt="1"/>
          </p:nvPr>
        </p:nvSpPr>
        <p:spPr>
          <a:xfrm>
            <a:off x="962025" y="5515270"/>
            <a:ext cx="10267200" cy="194925"/>
          </a:xfrm>
        </p:spPr>
        <p:txBody>
          <a:bodyPr anchor="t" anchorCtr="0">
            <a:spAutoFit/>
          </a:bodyPr>
          <a:lstStyle>
            <a:lvl1pPr marL="0" indent="0" algn="ctr">
              <a:lnSpc>
                <a:spcPct val="95000"/>
              </a:lnSpc>
              <a:spcBef>
                <a:spcPts val="0"/>
              </a:spcBef>
              <a:defRPr sz="1333" baseline="0">
                <a:solidFill>
                  <a:schemeClr val="bg1">
                    <a:lumMod val="95000"/>
                  </a:schemeClr>
                </a:solidFill>
                <a:latin typeface="+mn-lt"/>
                <a:ea typeface="Segoe UI" panose="020B0502040204020203" pitchFamily="34" charset="0"/>
                <a:cs typeface="Segoe UI" panose="020B0502040204020203" pitchFamily="34" charset="0"/>
              </a:defRPr>
            </a:lvl1pPr>
          </a:lstStyle>
          <a:p>
            <a:pPr lvl="0"/>
            <a:r>
              <a:rPr lang="en-US" dirty="0" err="1"/>
              <a:t>Uredite</a:t>
            </a:r>
            <a:r>
              <a:rPr lang="en-US" dirty="0"/>
              <a:t> </a:t>
            </a:r>
            <a:r>
              <a:rPr lang="hr-HR" dirty="0"/>
              <a:t>potpis autora i suradnika ili prazno</a:t>
            </a:r>
            <a:endParaRPr lang="en-US" dirty="0"/>
          </a:p>
        </p:txBody>
      </p:sp>
      <p:pic>
        <p:nvPicPr>
          <p:cNvPr id="15" name="Slika 1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28372" y="774015"/>
            <a:ext cx="3134507" cy="1344000"/>
          </a:xfrm>
          <a:prstGeom prst="rect">
            <a:avLst/>
          </a:prstGeom>
        </p:spPr>
      </p:pic>
      <p:sp>
        <p:nvSpPr>
          <p:cNvPr id="9" name="Pravokutnik 8"/>
          <p:cNvSpPr/>
          <p:nvPr userDrawn="1"/>
        </p:nvSpPr>
        <p:spPr>
          <a:xfrm>
            <a:off x="5772443" y="6225304"/>
            <a:ext cx="642427" cy="632697"/>
          </a:xfrm>
          <a:prstGeom prst="rect">
            <a:avLst/>
          </a:prstGeom>
          <a:solidFill>
            <a:srgbClr val="D8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Tree>
    <p:extLst>
      <p:ext uri="{BB962C8B-B14F-4D97-AF65-F5344CB8AC3E}">
        <p14:creationId xmlns:p14="http://schemas.microsoft.com/office/powerpoint/2010/main" val="3356140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7" name="Pravokutnik 6"/>
          <p:cNvSpPr/>
          <p:nvPr/>
        </p:nvSpPr>
        <p:spPr>
          <a:xfrm>
            <a:off x="0" y="2400000"/>
            <a:ext cx="12192000" cy="2880000"/>
          </a:xfrm>
          <a:prstGeom prst="rect">
            <a:avLst/>
          </a:prstGeom>
          <a:solidFill>
            <a:srgbClr val="38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57348" name="Rectangle 4"/>
          <p:cNvSpPr>
            <a:spLocks noGrp="1" noChangeArrowheads="1"/>
          </p:cNvSpPr>
          <p:nvPr>
            <p:ph type="ctrTitle" hasCustomPrompt="1"/>
          </p:nvPr>
        </p:nvSpPr>
        <p:spPr>
          <a:xfrm>
            <a:off x="962026" y="3359869"/>
            <a:ext cx="10267949" cy="480132"/>
          </a:xfrm>
        </p:spPr>
        <p:txBody>
          <a:bodyPr>
            <a:spAutoFit/>
          </a:bodyPr>
          <a:lstStyle>
            <a:lvl1pPr algn="ctr">
              <a:lnSpc>
                <a:spcPct val="90000"/>
              </a:lnSpc>
              <a:defRPr sz="3467">
                <a:solidFill>
                  <a:schemeClr val="bg1">
                    <a:lumMod val="95000"/>
                  </a:schemeClr>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naslov</a:t>
            </a:r>
            <a:r>
              <a:rPr lang="hr-HR" altLang="sr-Latn-RS" noProof="0" dirty="0"/>
              <a:t> prezentacije</a:t>
            </a:r>
          </a:p>
        </p:txBody>
      </p:sp>
      <p:sp>
        <p:nvSpPr>
          <p:cNvPr id="57349" name="Rectangle 5"/>
          <p:cNvSpPr>
            <a:spLocks noGrp="1" noChangeArrowheads="1"/>
          </p:cNvSpPr>
          <p:nvPr>
            <p:ph type="subTitle" idx="1" hasCustomPrompt="1"/>
          </p:nvPr>
        </p:nvSpPr>
        <p:spPr>
          <a:xfrm>
            <a:off x="962026" y="4032001"/>
            <a:ext cx="10267949" cy="292388"/>
          </a:xfrm>
        </p:spPr>
        <p:txBody>
          <a:bodyPr>
            <a:spAutoFit/>
          </a:bodyPr>
          <a:lstStyle>
            <a:lvl1pPr marL="0" indent="0" algn="ctr">
              <a:lnSpc>
                <a:spcPct val="95000"/>
              </a:lnSpc>
              <a:defRPr spc="0" baseline="0">
                <a:solidFill>
                  <a:schemeClr val="bg1">
                    <a:lumMod val="95000"/>
                  </a:schemeClr>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podnaslov</a:t>
            </a:r>
            <a:r>
              <a:rPr lang="hr-HR" altLang="sr-Latn-RS" noProof="0" dirty="0"/>
              <a:t> ili prazno</a:t>
            </a:r>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91314" y="548680"/>
            <a:ext cx="609373" cy="864000"/>
          </a:xfrm>
          <a:prstGeom prst="rect">
            <a:avLst/>
          </a:prstGeom>
        </p:spPr>
      </p:pic>
      <p:sp>
        <p:nvSpPr>
          <p:cNvPr id="16" name="Text Placeholder 15"/>
          <p:cNvSpPr>
            <a:spLocks noGrp="1"/>
          </p:cNvSpPr>
          <p:nvPr>
            <p:ph type="body" sz="quarter" idx="10" hasCustomPrompt="1"/>
          </p:nvPr>
        </p:nvSpPr>
        <p:spPr>
          <a:xfrm>
            <a:off x="962025" y="5472000"/>
            <a:ext cx="10267200" cy="194925"/>
          </a:xfrm>
        </p:spPr>
        <p:txBody>
          <a:bodyPr anchor="t" anchorCtr="0">
            <a:spAutoFit/>
          </a:bodyPr>
          <a:lstStyle>
            <a:lvl1pPr marL="0" indent="0" algn="ctr">
              <a:lnSpc>
                <a:spcPct val="95000"/>
              </a:lnSpc>
              <a:spcBef>
                <a:spcPts val="0"/>
              </a:spcBef>
              <a:defRPr sz="1333" baseline="0">
                <a:solidFill>
                  <a:srgbClr val="606878"/>
                </a:solidFill>
                <a:latin typeface="+mn-lt"/>
                <a:ea typeface="Segoe UI" panose="020B0502040204020203" pitchFamily="34" charset="0"/>
                <a:cs typeface="Segoe UI" panose="020B0502040204020203" pitchFamily="34" charset="0"/>
              </a:defRPr>
            </a:lvl1pPr>
          </a:lstStyle>
          <a:p>
            <a:pPr lvl="0"/>
            <a:r>
              <a:rPr lang="en-US" dirty="0" err="1"/>
              <a:t>Uredite</a:t>
            </a:r>
            <a:r>
              <a:rPr lang="en-US" dirty="0"/>
              <a:t> </a:t>
            </a:r>
            <a:r>
              <a:rPr lang="hr-HR" dirty="0"/>
              <a:t>potpis autora i suradnika ili prazno</a:t>
            </a:r>
            <a:endParaRPr lang="en-US" dirty="0"/>
          </a:p>
        </p:txBody>
      </p:sp>
      <p:sp>
        <p:nvSpPr>
          <p:cNvPr id="8" name="Rectangle 9"/>
          <p:cNvSpPr>
            <a:spLocks noGrp="1" noChangeArrowheads="1"/>
          </p:cNvSpPr>
          <p:nvPr>
            <p:ph type="sldNum" sz="quarter" idx="4"/>
          </p:nvPr>
        </p:nvSpPr>
        <p:spPr bwMode="auto">
          <a:xfrm>
            <a:off x="11232000" y="0"/>
            <a:ext cx="768000"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333"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pic>
        <p:nvPicPr>
          <p:cNvPr id="9" name="Slika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162473" y="6240826"/>
            <a:ext cx="1866305" cy="306327"/>
          </a:xfrm>
          <a:prstGeom prst="rect">
            <a:avLst/>
          </a:prstGeom>
        </p:spPr>
      </p:pic>
    </p:spTree>
    <p:extLst>
      <p:ext uri="{BB962C8B-B14F-4D97-AF65-F5344CB8AC3E}">
        <p14:creationId xmlns:p14="http://schemas.microsoft.com/office/powerpoint/2010/main" val="3640155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Title Slide">
    <p:spTree>
      <p:nvGrpSpPr>
        <p:cNvPr id="1" name=""/>
        <p:cNvGrpSpPr/>
        <p:nvPr/>
      </p:nvGrpSpPr>
      <p:grpSpPr>
        <a:xfrm>
          <a:off x="0" y="0"/>
          <a:ext cx="0" cy="0"/>
          <a:chOff x="0" y="0"/>
          <a:chExt cx="0" cy="0"/>
        </a:xfrm>
      </p:grpSpPr>
      <p:sp>
        <p:nvSpPr>
          <p:cNvPr id="3" name="Pravokutnik 2"/>
          <p:cNvSpPr/>
          <p:nvPr/>
        </p:nvSpPr>
        <p:spPr>
          <a:xfrm>
            <a:off x="3991773" y="2400000"/>
            <a:ext cx="8200227" cy="2661181"/>
          </a:xfrm>
          <a:prstGeom prst="rect">
            <a:avLst/>
          </a:prstGeom>
          <a:solidFill>
            <a:srgbClr val="38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57348" name="Rectangle 4"/>
          <p:cNvSpPr>
            <a:spLocks noGrp="1" noChangeArrowheads="1"/>
          </p:cNvSpPr>
          <p:nvPr>
            <p:ph type="ctrTitle" hasCustomPrompt="1"/>
          </p:nvPr>
        </p:nvSpPr>
        <p:spPr>
          <a:xfrm>
            <a:off x="4338461" y="3216461"/>
            <a:ext cx="6891513" cy="480132"/>
          </a:xfrm>
        </p:spPr>
        <p:txBody>
          <a:bodyPr>
            <a:spAutoFit/>
          </a:bodyPr>
          <a:lstStyle>
            <a:lvl1pPr algn="l">
              <a:lnSpc>
                <a:spcPct val="90000"/>
              </a:lnSpc>
              <a:defRPr sz="3467">
                <a:solidFill>
                  <a:schemeClr val="bg1">
                    <a:lumMod val="95000"/>
                  </a:schemeClr>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naslov</a:t>
            </a:r>
            <a:r>
              <a:rPr lang="hr-HR" altLang="sr-Latn-RS" noProof="0" dirty="0"/>
              <a:t> prezentacije</a:t>
            </a:r>
          </a:p>
        </p:txBody>
      </p:sp>
      <p:sp>
        <p:nvSpPr>
          <p:cNvPr id="57349" name="Rectangle 5"/>
          <p:cNvSpPr>
            <a:spLocks noGrp="1" noChangeArrowheads="1"/>
          </p:cNvSpPr>
          <p:nvPr>
            <p:ph type="subTitle" idx="1" hasCustomPrompt="1"/>
          </p:nvPr>
        </p:nvSpPr>
        <p:spPr>
          <a:xfrm>
            <a:off x="4338461" y="3888593"/>
            <a:ext cx="6891513" cy="292388"/>
          </a:xfrm>
        </p:spPr>
        <p:txBody>
          <a:bodyPr>
            <a:spAutoFit/>
          </a:bodyPr>
          <a:lstStyle>
            <a:lvl1pPr marL="0" indent="0" algn="l">
              <a:lnSpc>
                <a:spcPct val="95000"/>
              </a:lnSpc>
              <a:defRPr spc="0" baseline="0">
                <a:solidFill>
                  <a:schemeClr val="bg1">
                    <a:lumMod val="95000"/>
                  </a:schemeClr>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podnaslov</a:t>
            </a:r>
            <a:r>
              <a:rPr lang="hr-HR" altLang="sr-Latn-RS" noProof="0" dirty="0"/>
              <a:t> ili prazno</a:t>
            </a:r>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91314" y="548680"/>
            <a:ext cx="609373" cy="864000"/>
          </a:xfrm>
          <a:prstGeom prst="rect">
            <a:avLst/>
          </a:prstGeom>
        </p:spPr>
      </p:pic>
      <p:sp>
        <p:nvSpPr>
          <p:cNvPr id="16" name="Text Placeholder 15"/>
          <p:cNvSpPr>
            <a:spLocks noGrp="1"/>
          </p:cNvSpPr>
          <p:nvPr>
            <p:ph type="body" sz="quarter" idx="10" hasCustomPrompt="1"/>
          </p:nvPr>
        </p:nvSpPr>
        <p:spPr>
          <a:xfrm>
            <a:off x="4338589" y="5253182"/>
            <a:ext cx="6891011" cy="194925"/>
          </a:xfrm>
        </p:spPr>
        <p:txBody>
          <a:bodyPr anchor="t" anchorCtr="0">
            <a:spAutoFit/>
          </a:bodyPr>
          <a:lstStyle>
            <a:lvl1pPr marL="0" indent="0" algn="l">
              <a:lnSpc>
                <a:spcPct val="95000"/>
              </a:lnSpc>
              <a:spcBef>
                <a:spcPts val="0"/>
              </a:spcBef>
              <a:defRPr sz="1333" baseline="0">
                <a:solidFill>
                  <a:srgbClr val="606878"/>
                </a:solidFill>
                <a:latin typeface="+mn-lt"/>
                <a:ea typeface="Segoe UI" panose="020B0502040204020203" pitchFamily="34" charset="0"/>
                <a:cs typeface="Segoe UI" panose="020B0502040204020203" pitchFamily="34" charset="0"/>
              </a:defRPr>
            </a:lvl1pPr>
          </a:lstStyle>
          <a:p>
            <a:pPr lvl="0"/>
            <a:r>
              <a:rPr lang="en-US" dirty="0" err="1"/>
              <a:t>Uredite</a:t>
            </a:r>
            <a:r>
              <a:rPr lang="en-US" dirty="0"/>
              <a:t> </a:t>
            </a:r>
            <a:r>
              <a:rPr lang="hr-HR" dirty="0"/>
              <a:t>potpis autora i suradnika ili prazno</a:t>
            </a:r>
            <a:endParaRPr lang="en-US" dirty="0"/>
          </a:p>
        </p:txBody>
      </p:sp>
      <p:pic>
        <p:nvPicPr>
          <p:cNvPr id="2" name="Slik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2400000"/>
            <a:ext cx="3991772" cy="2661181"/>
          </a:xfrm>
          <a:prstGeom prst="rect">
            <a:avLst/>
          </a:prstGeom>
        </p:spPr>
      </p:pic>
      <p:sp>
        <p:nvSpPr>
          <p:cNvPr id="9" name="Rectangle 9"/>
          <p:cNvSpPr>
            <a:spLocks noGrp="1" noChangeArrowheads="1"/>
          </p:cNvSpPr>
          <p:nvPr>
            <p:ph type="sldNum" sz="quarter" idx="4"/>
          </p:nvPr>
        </p:nvSpPr>
        <p:spPr bwMode="auto">
          <a:xfrm>
            <a:off x="11232000" y="0"/>
            <a:ext cx="768000"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333"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pic>
        <p:nvPicPr>
          <p:cNvPr id="10" name="Slika 9"/>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62848" y="6240826"/>
            <a:ext cx="1866305" cy="306327"/>
          </a:xfrm>
          <a:prstGeom prst="rect">
            <a:avLst/>
          </a:prstGeom>
        </p:spPr>
      </p:pic>
    </p:spTree>
    <p:extLst>
      <p:ext uri="{BB962C8B-B14F-4D97-AF65-F5344CB8AC3E}">
        <p14:creationId xmlns:p14="http://schemas.microsoft.com/office/powerpoint/2010/main" val="341742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1" y="1203165"/>
            <a:ext cx="10267949" cy="428836"/>
          </a:xfrm>
        </p:spPr>
        <p:txBody>
          <a:bodyPr/>
          <a:lstStyle>
            <a:lvl1pPr>
              <a:defRPr sz="2933">
                <a:solidFill>
                  <a:schemeClr val="accent1"/>
                </a:solidFill>
                <a:latin typeface="+mj-lt"/>
                <a:ea typeface="Segoe UI" panose="020B0502040204020203" pitchFamily="34" charset="0"/>
                <a:cs typeface="Segoe UI" panose="020B0502040204020203" pitchFamily="34" charset="0"/>
              </a:defRPr>
            </a:lvl1pPr>
          </a:lstStyle>
          <a:p>
            <a:r>
              <a:rPr lang="hr-HR" dirty="0"/>
              <a:t>Uredite naslov</a:t>
            </a:r>
          </a:p>
        </p:txBody>
      </p:sp>
      <p:sp>
        <p:nvSpPr>
          <p:cNvPr id="3" name="Content Placeholder 2"/>
          <p:cNvSpPr>
            <a:spLocks noGrp="1"/>
          </p:cNvSpPr>
          <p:nvPr>
            <p:ph idx="1" hasCustomPrompt="1"/>
          </p:nvPr>
        </p:nvSpPr>
        <p:spPr>
          <a:xfrm>
            <a:off x="958851" y="1920000"/>
            <a:ext cx="10267949" cy="4128000"/>
          </a:xfrm>
        </p:spPr>
        <p:txBody>
          <a:bodyPr/>
          <a:lstStyle>
            <a:lvl1pPr>
              <a:lnSpc>
                <a:spcPct val="114000"/>
              </a:lnSpc>
              <a:defRPr>
                <a:latin typeface="+mn-lt"/>
                <a:ea typeface="Segoe UI" panose="020B0502040204020203" pitchFamily="34" charset="0"/>
                <a:cs typeface="Segoe UI" panose="020B0502040204020203" pitchFamily="34" charset="0"/>
              </a:defRPr>
            </a:lvl1pPr>
            <a:lvl2pPr>
              <a:lnSpc>
                <a:spcPct val="114000"/>
              </a:lnSpc>
              <a:defRPr>
                <a:latin typeface="+mn-lt"/>
                <a:ea typeface="Segoe UI" panose="020B0502040204020203" pitchFamily="34" charset="0"/>
                <a:cs typeface="Segoe UI" panose="020B0502040204020203" pitchFamily="34" charset="0"/>
              </a:defRPr>
            </a:lvl2pPr>
            <a:lvl3pPr>
              <a:lnSpc>
                <a:spcPct val="114000"/>
              </a:lnSpc>
              <a:defRPr>
                <a:latin typeface="+mn-lt"/>
                <a:ea typeface="Segoe UI" panose="020B0502040204020203" pitchFamily="34" charset="0"/>
                <a:cs typeface="Segoe UI" panose="020B0502040204020203" pitchFamily="34" charset="0"/>
              </a:defRPr>
            </a:lvl3pPr>
            <a:lvl4pPr>
              <a:lnSpc>
                <a:spcPct val="114000"/>
              </a:lnSpc>
              <a:defRPr>
                <a:latin typeface="+mn-lt"/>
                <a:ea typeface="Segoe UI" panose="020B0502040204020203" pitchFamily="34" charset="0"/>
                <a:cs typeface="Segoe UI" panose="020B0502040204020203" pitchFamily="34" charset="0"/>
              </a:defRPr>
            </a:lvl4pPr>
            <a:lvl5pPr>
              <a:lnSpc>
                <a:spcPct val="114000"/>
              </a:lnSpc>
              <a:defRPr>
                <a:latin typeface="+mn-lt"/>
                <a:ea typeface="Segoe UI" panose="020B0502040204020203" pitchFamily="34" charset="0"/>
                <a:cs typeface="Segoe UI" panose="020B0502040204020203" pitchFamily="34" charset="0"/>
              </a:defRPr>
            </a:lvl5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5" name="Rectangle 12"/>
          <p:cNvSpPr>
            <a:spLocks noGrp="1" noChangeArrowheads="1"/>
          </p:cNvSpPr>
          <p:nvPr>
            <p:ph type="ftr" sz="quarter" idx="11"/>
          </p:nvPr>
        </p:nvSpPr>
        <p:spPr>
          <a:xfrm>
            <a:off x="960000" y="0"/>
            <a:ext cx="10267200" cy="480000"/>
          </a:xfrm>
          <a:ln/>
        </p:spPr>
        <p:txBody>
          <a:bodyPr bIns="72000"/>
          <a:lstStyle>
            <a:lvl1pPr>
              <a:defRPr>
                <a:latin typeface="+mn-lt"/>
                <a:ea typeface="Segoe UI" panose="020B0502040204020203" pitchFamily="34" charset="0"/>
                <a:cs typeface="Segoe UI" panose="020B0502040204020203" pitchFamily="34" charset="0"/>
              </a:defRPr>
            </a:lvl1pPr>
          </a:lstStyle>
          <a:p>
            <a:r>
              <a:rPr lang="hr-HR"/>
              <a:t>Naziv sekcije/poglavlja ili prazno</a:t>
            </a:r>
          </a:p>
        </p:txBody>
      </p:sp>
    </p:spTree>
    <p:extLst>
      <p:ext uri="{BB962C8B-B14F-4D97-AF65-F5344CB8AC3E}">
        <p14:creationId xmlns:p14="http://schemas.microsoft.com/office/powerpoint/2010/main" val="1376774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933">
                <a:solidFill>
                  <a:schemeClr val="accent1"/>
                </a:solidFill>
                <a:latin typeface="+mj-lt"/>
                <a:ea typeface="Segoe UI" panose="020B0502040204020203" pitchFamily="34" charset="0"/>
                <a:cs typeface="Segoe UI" panose="020B0502040204020203" pitchFamily="34" charset="0"/>
              </a:defRPr>
            </a:lvl1pPr>
          </a:lstStyle>
          <a:p>
            <a:r>
              <a:rPr lang="hr-HR" dirty="0"/>
              <a:t>Uredite naslov</a:t>
            </a:r>
          </a:p>
        </p:txBody>
      </p:sp>
      <p:sp>
        <p:nvSpPr>
          <p:cNvPr id="3" name="Content Placeholder 2"/>
          <p:cNvSpPr>
            <a:spLocks noGrp="1"/>
          </p:cNvSpPr>
          <p:nvPr>
            <p:ph idx="1" hasCustomPrompt="1"/>
          </p:nvPr>
        </p:nvSpPr>
        <p:spPr>
          <a:xfrm>
            <a:off x="958851" y="1920001"/>
            <a:ext cx="10267949" cy="4058769"/>
          </a:xfrm>
        </p:spPr>
        <p:txBody>
          <a:bodyPr/>
          <a:lstStyle>
            <a:lvl1pPr algn="ctr">
              <a:lnSpc>
                <a:spcPct val="114000"/>
              </a:lnSpc>
              <a:defRPr>
                <a:latin typeface="+mn-lt"/>
                <a:ea typeface="Segoe UI" panose="020B0502040204020203" pitchFamily="34" charset="0"/>
                <a:cs typeface="Segoe UI" panose="020B0502040204020203" pitchFamily="34" charset="0"/>
              </a:defRPr>
            </a:lvl1pPr>
            <a:lvl2pPr algn="ctr">
              <a:defRPr>
                <a:latin typeface="Segoe UI" panose="020B0502040204020203" pitchFamily="34" charset="0"/>
                <a:ea typeface="Segoe UI" panose="020B0502040204020203" pitchFamily="34" charset="0"/>
                <a:cs typeface="Segoe UI" panose="020B0502040204020203" pitchFamily="34" charset="0"/>
              </a:defRPr>
            </a:lvl2pPr>
            <a:lvl3pPr algn="ctr">
              <a:defRPr>
                <a:latin typeface="Segoe UI" panose="020B0502040204020203" pitchFamily="34" charset="0"/>
                <a:ea typeface="Segoe UI" panose="020B0502040204020203" pitchFamily="34" charset="0"/>
                <a:cs typeface="Segoe UI" panose="020B0502040204020203" pitchFamily="34" charset="0"/>
              </a:defRPr>
            </a:lvl3pPr>
            <a:lvl4pPr algn="ctr">
              <a:defRPr>
                <a:latin typeface="Segoe UI" panose="020B0502040204020203" pitchFamily="34" charset="0"/>
                <a:ea typeface="Segoe UI" panose="020B0502040204020203" pitchFamily="34" charset="0"/>
                <a:cs typeface="Segoe UI" panose="020B0502040204020203" pitchFamily="34" charset="0"/>
              </a:defRPr>
            </a:lvl4pPr>
            <a:lvl5pPr algn="ct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err="1"/>
              <a:t>Uredite</a:t>
            </a:r>
            <a:r>
              <a:rPr lang="en-US" dirty="0"/>
              <a:t> </a:t>
            </a:r>
            <a:r>
              <a:rPr lang="en-US" dirty="0" err="1"/>
              <a:t>tekst</a:t>
            </a:r>
            <a:endParaRPr lang="hr-HR" dirty="0"/>
          </a:p>
        </p:txBody>
      </p:sp>
      <p:sp>
        <p:nvSpPr>
          <p:cNvPr id="5" name="Rectangle 12"/>
          <p:cNvSpPr>
            <a:spLocks noGrp="1" noChangeArrowheads="1"/>
          </p:cNvSpPr>
          <p:nvPr>
            <p:ph type="ftr" sz="quarter" idx="11"/>
          </p:nvPr>
        </p:nvSpPr>
        <p:spPr>
          <a:xfrm>
            <a:off x="960000" y="0"/>
            <a:ext cx="10267200" cy="480000"/>
          </a:xfrm>
          <a:ln/>
        </p:spPr>
        <p:txBody>
          <a:bodyPr bIns="72000"/>
          <a:lstStyle>
            <a:lvl1pPr algn="ct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7" name="Rectangle 7"/>
          <p:cNvSpPr>
            <a:spLocks noChangeArrowheads="1"/>
          </p:cNvSpPr>
          <p:nvPr/>
        </p:nvSpPr>
        <p:spPr bwMode="auto">
          <a:xfrm>
            <a:off x="11232000" y="0"/>
            <a:ext cx="960000" cy="480000"/>
          </a:xfrm>
          <a:prstGeom prst="rect">
            <a:avLst/>
          </a:prstGeom>
          <a:solidFill>
            <a:srgbClr val="D81820"/>
          </a:solidFill>
          <a:ln>
            <a:noFill/>
          </a:ln>
          <a:effectLst/>
        </p:spPr>
        <p:txBody>
          <a:bodyPr wrap="none" anchor="ct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eaLnBrk="1" hangingPunct="1"/>
            <a:endParaRPr lang="hr-HR" altLang="sr-Latn-RS" sz="2800">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9"/>
          <p:cNvSpPr>
            <a:spLocks noGrp="1" noChangeArrowheads="1"/>
          </p:cNvSpPr>
          <p:nvPr>
            <p:ph type="sldNum" sz="quarter" idx="4"/>
          </p:nvPr>
        </p:nvSpPr>
        <p:spPr bwMode="auto">
          <a:xfrm>
            <a:off x="11232000" y="0"/>
            <a:ext cx="768000"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333"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pic>
        <p:nvPicPr>
          <p:cNvPr id="9" name="Slika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162473" y="6240826"/>
            <a:ext cx="1866305" cy="306327"/>
          </a:xfrm>
          <a:prstGeom prst="rect">
            <a:avLst/>
          </a:prstGeom>
        </p:spPr>
      </p:pic>
    </p:spTree>
    <p:extLst>
      <p:ext uri="{BB962C8B-B14F-4D97-AF65-F5344CB8AC3E}">
        <p14:creationId xmlns:p14="http://schemas.microsoft.com/office/powerpoint/2010/main" val="4217164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Zaglavlje sekcij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1393" y="624000"/>
            <a:ext cx="541665" cy="768000"/>
          </a:xfrm>
          <a:prstGeom prst="rect">
            <a:avLst/>
          </a:prstGeom>
        </p:spPr>
      </p:pic>
      <p:sp>
        <p:nvSpPr>
          <p:cNvPr id="9" name="Rectangle 9"/>
          <p:cNvSpPr>
            <a:spLocks noGrp="1" noChangeArrowheads="1"/>
          </p:cNvSpPr>
          <p:nvPr>
            <p:ph type="sldNum" sz="quarter" idx="4"/>
          </p:nvPr>
        </p:nvSpPr>
        <p:spPr bwMode="auto">
          <a:xfrm>
            <a:off x="11232000" y="0"/>
            <a:ext cx="768000"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333"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10" name="Title 1"/>
          <p:cNvSpPr>
            <a:spLocks noGrp="1"/>
          </p:cNvSpPr>
          <p:nvPr>
            <p:ph type="title" hasCustomPrompt="1"/>
          </p:nvPr>
        </p:nvSpPr>
        <p:spPr>
          <a:xfrm>
            <a:off x="960000" y="3425121"/>
            <a:ext cx="10267200" cy="480132"/>
          </a:xfrm>
        </p:spPr>
        <p:txBody>
          <a:bodyPr anchor="ctr" anchorCtr="0">
            <a:spAutoFit/>
          </a:bodyPr>
          <a:lstStyle>
            <a:lvl1pPr algn="l">
              <a:lnSpc>
                <a:spcPct val="90000"/>
              </a:lnSpc>
              <a:defRPr sz="3467" b="0" cap="none">
                <a:latin typeface="+mj-lt"/>
                <a:ea typeface="Segoe UI" panose="020B0502040204020203" pitchFamily="34" charset="0"/>
                <a:cs typeface="Segoe UI" panose="020B0502040204020203" pitchFamily="34" charset="0"/>
              </a:defRPr>
            </a:lvl1pPr>
          </a:lstStyle>
          <a:p>
            <a:r>
              <a:rPr lang="hr-HR" dirty="0"/>
              <a:t>Uredite naslov sekcije</a:t>
            </a:r>
          </a:p>
        </p:txBody>
      </p:sp>
      <p:sp>
        <p:nvSpPr>
          <p:cNvPr id="11" name="Text Placeholder 2"/>
          <p:cNvSpPr>
            <a:spLocks noGrp="1"/>
          </p:cNvSpPr>
          <p:nvPr>
            <p:ph type="body" idx="1" hasCustomPrompt="1"/>
          </p:nvPr>
        </p:nvSpPr>
        <p:spPr>
          <a:xfrm>
            <a:off x="960000" y="2700926"/>
            <a:ext cx="10267200" cy="292388"/>
          </a:xfrm>
        </p:spPr>
        <p:txBody>
          <a:bodyPr anchor="b">
            <a:spAutoFit/>
          </a:bodyPr>
          <a:lstStyle>
            <a:lvl1pPr marL="0" indent="0">
              <a:lnSpc>
                <a:spcPct val="95000"/>
              </a:lnSpc>
              <a:buNone/>
              <a:defRPr sz="2000">
                <a:solidFill>
                  <a:srgbClr val="606878"/>
                </a:solidFill>
                <a:latin typeface="+mj-lt"/>
                <a:ea typeface="Segoe UI" panose="020B0502040204020203" pitchFamily="34" charset="0"/>
                <a:cs typeface="Segoe UI" panose="020B0502040204020203"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hr-HR" dirty="0"/>
              <a:t>Uredite nadnaslov ili prazno</a:t>
            </a:r>
            <a:endParaRPr lang="en-US" dirty="0"/>
          </a:p>
        </p:txBody>
      </p:sp>
      <p:sp>
        <p:nvSpPr>
          <p:cNvPr id="12" name="Text Placeholder 7"/>
          <p:cNvSpPr>
            <a:spLocks noGrp="1"/>
          </p:cNvSpPr>
          <p:nvPr>
            <p:ph type="body" sz="quarter" idx="12" hasCustomPrompt="1"/>
          </p:nvPr>
        </p:nvSpPr>
        <p:spPr>
          <a:xfrm>
            <a:off x="960967" y="4337463"/>
            <a:ext cx="10267200" cy="292388"/>
          </a:xfrm>
        </p:spPr>
        <p:txBody>
          <a:bodyPr>
            <a:spAutoFit/>
          </a:bodyPr>
          <a:lstStyle>
            <a:lvl1pPr marL="0" indent="0">
              <a:lnSpc>
                <a:spcPct val="95000"/>
              </a:lnSpc>
              <a:spcBef>
                <a:spcPts val="0"/>
              </a:spcBef>
              <a:defRPr sz="2000">
                <a:solidFill>
                  <a:srgbClr val="606878"/>
                </a:solidFill>
                <a:latin typeface="+mj-lt"/>
                <a:ea typeface="Segoe UI" panose="020B0502040204020203" pitchFamily="34" charset="0"/>
                <a:cs typeface="Segoe UI" panose="020B0502040204020203" pitchFamily="34" charset="0"/>
              </a:defRPr>
            </a:lvl1pPr>
          </a:lstStyle>
          <a:p>
            <a:pPr lvl="0"/>
            <a:r>
              <a:rPr lang="hr-HR" dirty="0"/>
              <a:t>Uredite podnaslov ili prazno</a:t>
            </a:r>
            <a:endParaRPr lang="en-US" dirty="0"/>
          </a:p>
        </p:txBody>
      </p:sp>
      <p:pic>
        <p:nvPicPr>
          <p:cNvPr id="8" name="Slika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8851" y="6240825"/>
            <a:ext cx="1866315" cy="306328"/>
          </a:xfrm>
          <a:prstGeom prst="rect">
            <a:avLst/>
          </a:prstGeom>
        </p:spPr>
      </p:pic>
    </p:spTree>
    <p:extLst>
      <p:ext uri="{BB962C8B-B14F-4D97-AF65-F5344CB8AC3E}">
        <p14:creationId xmlns:p14="http://schemas.microsoft.com/office/powerpoint/2010/main" val="3495756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11232000" y="0"/>
            <a:ext cx="960000" cy="480000"/>
          </a:xfrm>
          <a:prstGeom prst="rect">
            <a:avLst/>
          </a:prstGeom>
          <a:solidFill>
            <a:srgbClr val="D81820"/>
          </a:solidFill>
          <a:ln>
            <a:noFill/>
          </a:ln>
          <a:effectLst/>
        </p:spPr>
        <p:txBody>
          <a:bodyPr wrap="none" anchor="ct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eaLnBrk="1" hangingPunct="1"/>
            <a:endParaRPr lang="hr-HR" altLang="sr-Latn-RS" sz="2800">
              <a:latin typeface="+mn-lt"/>
              <a:ea typeface="Segoe UI" panose="020B0502040204020203" pitchFamily="34" charset="0"/>
              <a:cs typeface="Segoe UI" panose="020B0502040204020203" pitchFamily="34" charset="0"/>
            </a:endParaRPr>
          </a:p>
        </p:txBody>
      </p:sp>
      <p:sp>
        <p:nvSpPr>
          <p:cNvPr id="1028" name="Rectangle 2"/>
          <p:cNvSpPr>
            <a:spLocks noGrp="1" noChangeArrowheads="1"/>
          </p:cNvSpPr>
          <p:nvPr>
            <p:ph type="title"/>
          </p:nvPr>
        </p:nvSpPr>
        <p:spPr bwMode="auto">
          <a:xfrm>
            <a:off x="958851" y="1203165"/>
            <a:ext cx="10267949" cy="42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hr-HR" altLang="sr-Latn-RS" dirty="0"/>
              <a:t>Uredite naslov</a:t>
            </a:r>
          </a:p>
        </p:txBody>
      </p:sp>
      <p:sp>
        <p:nvSpPr>
          <p:cNvPr id="19465" name="Rectangle 9"/>
          <p:cNvSpPr>
            <a:spLocks noGrp="1" noChangeArrowheads="1"/>
          </p:cNvSpPr>
          <p:nvPr>
            <p:ph type="sldNum" sz="quarter" idx="4"/>
          </p:nvPr>
        </p:nvSpPr>
        <p:spPr bwMode="auto">
          <a:xfrm>
            <a:off x="11232000" y="0"/>
            <a:ext cx="768000"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333"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19468" name="Rectangle 12"/>
          <p:cNvSpPr>
            <a:spLocks noGrp="1" noChangeArrowheads="1"/>
          </p:cNvSpPr>
          <p:nvPr>
            <p:ph type="ftr" sz="quarter" idx="3"/>
          </p:nvPr>
        </p:nvSpPr>
        <p:spPr bwMode="auto">
          <a:xfrm>
            <a:off x="958851" y="0"/>
            <a:ext cx="10267949"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l">
              <a:defRPr sz="1333" smtClean="0">
                <a:solidFill>
                  <a:srgbClr val="606878"/>
                </a:solidFill>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1031" name="Rectangle 13"/>
          <p:cNvSpPr>
            <a:spLocks noGrp="1" noChangeArrowheads="1"/>
          </p:cNvSpPr>
          <p:nvPr>
            <p:ph type="body" idx="1"/>
          </p:nvPr>
        </p:nvSpPr>
        <p:spPr bwMode="auto">
          <a:xfrm>
            <a:off x="958851" y="1920000"/>
            <a:ext cx="10267949" cy="41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lvl="0"/>
            <a:r>
              <a:rPr lang="hr-HR" altLang="sr-Latn-RS" dirty="0"/>
              <a:t>Uredite </a:t>
            </a:r>
            <a:r>
              <a:rPr lang="hr-HR" altLang="sr-Latn-RS" dirty="0" err="1"/>
              <a:t>teks</a:t>
            </a:r>
            <a:r>
              <a:rPr lang="en-US" altLang="sr-Latn-RS" dirty="0"/>
              <a:t>t</a:t>
            </a:r>
          </a:p>
          <a:p>
            <a:pPr lvl="1"/>
            <a:r>
              <a:rPr lang="en-US" altLang="sr-Latn-RS" dirty="0"/>
              <a:t>Second level</a:t>
            </a:r>
          </a:p>
          <a:p>
            <a:pPr lvl="2"/>
            <a:r>
              <a:rPr lang="en-US" altLang="sr-Latn-RS" dirty="0"/>
              <a:t>Third level</a:t>
            </a:r>
          </a:p>
          <a:p>
            <a:pPr lvl="3"/>
            <a:r>
              <a:rPr lang="en-US" altLang="sr-Latn-RS" dirty="0"/>
              <a:t>Fourth level</a:t>
            </a:r>
          </a:p>
          <a:p>
            <a:pPr lvl="4"/>
            <a:r>
              <a:rPr lang="en-US" altLang="sr-Latn-RS" dirty="0"/>
              <a:t>Fifth level</a:t>
            </a:r>
            <a:endParaRPr lang="hr-HR" altLang="sr-Latn-RS" dirty="0"/>
          </a:p>
        </p:txBody>
      </p:sp>
      <p:pic>
        <p:nvPicPr>
          <p:cNvPr id="12" name="Slika 11"/>
          <p:cNvPicPr>
            <a:picLocks noChangeAspect="1"/>
          </p:cNvPicPr>
          <p:nvPr userDrawn="1"/>
        </p:nvPicPr>
        <p:blipFill>
          <a:blip r:embed="rId21" cstate="hqprint">
            <a:extLst>
              <a:ext uri="{28A0092B-C50C-407E-A947-70E740481C1C}">
                <a14:useLocalDpi xmlns:a14="http://schemas.microsoft.com/office/drawing/2010/main" val="0"/>
              </a:ext>
            </a:extLst>
          </a:blip>
          <a:stretch>
            <a:fillRect/>
          </a:stretch>
        </p:blipFill>
        <p:spPr>
          <a:xfrm>
            <a:off x="958851" y="6240825"/>
            <a:ext cx="1866315" cy="306328"/>
          </a:xfrm>
          <a:prstGeom prst="rect">
            <a:avLst/>
          </a:prstGeom>
        </p:spPr>
      </p:pic>
    </p:spTree>
    <p:extLst>
      <p:ext uri="{BB962C8B-B14F-4D97-AF65-F5344CB8AC3E}">
        <p14:creationId xmlns:p14="http://schemas.microsoft.com/office/powerpoint/2010/main" val="1928113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rtl="0" eaLnBrk="1" fontAlgn="base" hangingPunct="1">
        <a:lnSpc>
          <a:spcPct val="95000"/>
        </a:lnSpc>
        <a:spcBef>
          <a:spcPct val="0"/>
        </a:spcBef>
        <a:spcAft>
          <a:spcPct val="0"/>
        </a:spcAft>
        <a:defRPr sz="2933" b="0">
          <a:solidFill>
            <a:srgbClr val="C0311A"/>
          </a:solidFill>
          <a:latin typeface="+mj-lt"/>
          <a:ea typeface="Segoe UI" panose="020B0502040204020203" pitchFamily="34" charset="0"/>
          <a:cs typeface="Segoe UI" panose="020B0502040204020203" pitchFamily="34" charset="0"/>
        </a:defRPr>
      </a:lvl1pPr>
      <a:lvl2pPr algn="l" rtl="0" eaLnBrk="1" fontAlgn="base" hangingPunct="1">
        <a:spcBef>
          <a:spcPct val="0"/>
        </a:spcBef>
        <a:spcAft>
          <a:spcPct val="0"/>
        </a:spcAft>
        <a:defRPr sz="4267">
          <a:solidFill>
            <a:srgbClr val="C0311A"/>
          </a:solidFill>
          <a:latin typeface="Arial" charset="0"/>
        </a:defRPr>
      </a:lvl2pPr>
      <a:lvl3pPr algn="l" rtl="0" eaLnBrk="1" fontAlgn="base" hangingPunct="1">
        <a:spcBef>
          <a:spcPct val="0"/>
        </a:spcBef>
        <a:spcAft>
          <a:spcPct val="0"/>
        </a:spcAft>
        <a:defRPr sz="4267">
          <a:solidFill>
            <a:srgbClr val="C0311A"/>
          </a:solidFill>
          <a:latin typeface="Arial" charset="0"/>
        </a:defRPr>
      </a:lvl3pPr>
      <a:lvl4pPr algn="l" rtl="0" eaLnBrk="1" fontAlgn="base" hangingPunct="1">
        <a:spcBef>
          <a:spcPct val="0"/>
        </a:spcBef>
        <a:spcAft>
          <a:spcPct val="0"/>
        </a:spcAft>
        <a:defRPr sz="4267">
          <a:solidFill>
            <a:srgbClr val="C0311A"/>
          </a:solidFill>
          <a:latin typeface="Arial" charset="0"/>
        </a:defRPr>
      </a:lvl4pPr>
      <a:lvl5pPr algn="l" rtl="0" eaLnBrk="1" fontAlgn="base" hangingPunct="1">
        <a:spcBef>
          <a:spcPct val="0"/>
        </a:spcBef>
        <a:spcAft>
          <a:spcPct val="0"/>
        </a:spcAft>
        <a:defRPr sz="4267">
          <a:solidFill>
            <a:srgbClr val="C0311A"/>
          </a:solidFill>
          <a:latin typeface="Arial" charset="0"/>
        </a:defRPr>
      </a:lvl5pPr>
      <a:lvl6pPr marL="609585" algn="l" rtl="0" eaLnBrk="1" fontAlgn="base" hangingPunct="1">
        <a:spcBef>
          <a:spcPct val="0"/>
        </a:spcBef>
        <a:spcAft>
          <a:spcPct val="0"/>
        </a:spcAft>
        <a:defRPr sz="4267">
          <a:solidFill>
            <a:srgbClr val="C0311A"/>
          </a:solidFill>
          <a:latin typeface="Arial" charset="0"/>
        </a:defRPr>
      </a:lvl6pPr>
      <a:lvl7pPr marL="1219170" algn="l" rtl="0" eaLnBrk="1" fontAlgn="base" hangingPunct="1">
        <a:spcBef>
          <a:spcPct val="0"/>
        </a:spcBef>
        <a:spcAft>
          <a:spcPct val="0"/>
        </a:spcAft>
        <a:defRPr sz="4267">
          <a:solidFill>
            <a:srgbClr val="C0311A"/>
          </a:solidFill>
          <a:latin typeface="Arial" charset="0"/>
        </a:defRPr>
      </a:lvl7pPr>
      <a:lvl8pPr marL="1828754" algn="l" rtl="0" eaLnBrk="1" fontAlgn="base" hangingPunct="1">
        <a:spcBef>
          <a:spcPct val="0"/>
        </a:spcBef>
        <a:spcAft>
          <a:spcPct val="0"/>
        </a:spcAft>
        <a:defRPr sz="4267">
          <a:solidFill>
            <a:srgbClr val="C0311A"/>
          </a:solidFill>
          <a:latin typeface="Arial" charset="0"/>
        </a:defRPr>
      </a:lvl8pPr>
      <a:lvl9pPr marL="2438339" algn="l" rtl="0" eaLnBrk="1" fontAlgn="base" hangingPunct="1">
        <a:spcBef>
          <a:spcPct val="0"/>
        </a:spcBef>
        <a:spcAft>
          <a:spcPct val="0"/>
        </a:spcAft>
        <a:defRPr sz="4267">
          <a:solidFill>
            <a:srgbClr val="C0311A"/>
          </a:solidFill>
          <a:latin typeface="Arial" charset="0"/>
        </a:defRPr>
      </a:lvl9pPr>
    </p:titleStyle>
    <p:bodyStyle>
      <a:lvl1pPr marL="0" indent="0" algn="l" rtl="0" eaLnBrk="1" fontAlgn="base" hangingPunct="1">
        <a:lnSpc>
          <a:spcPct val="114000"/>
        </a:lnSpc>
        <a:spcBef>
          <a:spcPts val="1067"/>
        </a:spcBef>
        <a:spcAft>
          <a:spcPct val="0"/>
        </a:spcAft>
        <a:defRPr sz="2000">
          <a:solidFill>
            <a:schemeClr val="tx2"/>
          </a:solidFill>
          <a:latin typeface="+mn-lt"/>
          <a:ea typeface="Segoe UI" panose="020B0502040204020203" pitchFamily="34" charset="0"/>
          <a:cs typeface="Segoe UI" panose="020B0502040204020203" pitchFamily="34" charset="0"/>
        </a:defRPr>
      </a:lvl1pPr>
      <a:lvl2pPr marL="767981" indent="-383990" algn="l" rtl="0" eaLnBrk="1" fontAlgn="base" hangingPunct="1">
        <a:lnSpc>
          <a:spcPct val="114000"/>
        </a:lnSpc>
        <a:spcBef>
          <a:spcPts val="533"/>
        </a:spcBef>
        <a:spcAft>
          <a:spcPct val="0"/>
        </a:spcAft>
        <a:defRPr sz="2000">
          <a:solidFill>
            <a:schemeClr val="tx2"/>
          </a:solidFill>
          <a:latin typeface="+mn-lt"/>
          <a:ea typeface="Segoe UI" panose="020B0502040204020203" pitchFamily="34" charset="0"/>
          <a:cs typeface="Segoe UI" panose="020B0502040204020203" pitchFamily="34" charset="0"/>
        </a:defRPr>
      </a:lvl2pPr>
      <a:lvl3pPr marL="1151971" indent="-383990" algn="l" rtl="0" eaLnBrk="1" fontAlgn="base" hangingPunct="1">
        <a:lnSpc>
          <a:spcPct val="114000"/>
        </a:lnSpc>
        <a:spcBef>
          <a:spcPts val="533"/>
        </a:spcBef>
        <a:spcAft>
          <a:spcPct val="0"/>
        </a:spcAft>
        <a:defRPr sz="2000">
          <a:solidFill>
            <a:schemeClr val="tx2"/>
          </a:solidFill>
          <a:latin typeface="+mn-lt"/>
          <a:ea typeface="Segoe UI" panose="020B0502040204020203" pitchFamily="34" charset="0"/>
          <a:cs typeface="Segoe UI" panose="020B0502040204020203" pitchFamily="34" charset="0"/>
        </a:defRPr>
      </a:lvl3pPr>
      <a:lvl4pPr marL="1535962" indent="-383990" algn="l" rtl="0" eaLnBrk="1" fontAlgn="base" hangingPunct="1">
        <a:lnSpc>
          <a:spcPct val="114000"/>
        </a:lnSpc>
        <a:spcBef>
          <a:spcPts val="533"/>
        </a:spcBef>
        <a:spcAft>
          <a:spcPct val="0"/>
        </a:spcAft>
        <a:defRPr sz="2000">
          <a:solidFill>
            <a:schemeClr val="tx2"/>
          </a:solidFill>
          <a:latin typeface="+mn-lt"/>
          <a:ea typeface="Segoe UI" panose="020B0502040204020203" pitchFamily="34" charset="0"/>
          <a:cs typeface="Segoe UI" panose="020B0502040204020203" pitchFamily="34" charset="0"/>
        </a:defRPr>
      </a:lvl4pPr>
      <a:lvl5pPr marL="1919952" indent="-383990" algn="l" rtl="0" eaLnBrk="1" fontAlgn="base" hangingPunct="1">
        <a:lnSpc>
          <a:spcPct val="114000"/>
        </a:lnSpc>
        <a:spcBef>
          <a:spcPts val="533"/>
        </a:spcBef>
        <a:spcAft>
          <a:spcPct val="0"/>
        </a:spcAft>
        <a:defRPr sz="2000">
          <a:solidFill>
            <a:schemeClr val="tx2"/>
          </a:solidFill>
          <a:latin typeface="+mn-lt"/>
          <a:ea typeface="Segoe UI" panose="020B0502040204020203" pitchFamily="34" charset="0"/>
          <a:cs typeface="Segoe UI" panose="020B0502040204020203" pitchFamily="34" charset="0"/>
        </a:defRPr>
      </a:lvl5pPr>
      <a:lvl6pPr marL="3352716" indent="-304792" algn="l" rtl="0" eaLnBrk="1" fontAlgn="base" hangingPunct="1">
        <a:spcBef>
          <a:spcPct val="20000"/>
        </a:spcBef>
        <a:spcAft>
          <a:spcPct val="0"/>
        </a:spcAft>
        <a:defRPr sz="2800">
          <a:solidFill>
            <a:schemeClr val="tx1"/>
          </a:solidFill>
          <a:latin typeface="+mn-lt"/>
        </a:defRPr>
      </a:lvl6pPr>
      <a:lvl7pPr marL="3962301" indent="-304792" algn="l" rtl="0" eaLnBrk="1" fontAlgn="base" hangingPunct="1">
        <a:spcBef>
          <a:spcPct val="20000"/>
        </a:spcBef>
        <a:spcAft>
          <a:spcPct val="0"/>
        </a:spcAft>
        <a:defRPr sz="2800">
          <a:solidFill>
            <a:schemeClr val="tx1"/>
          </a:solidFill>
          <a:latin typeface="+mn-lt"/>
        </a:defRPr>
      </a:lvl7pPr>
      <a:lvl8pPr marL="4571886" indent="-304792" algn="l" rtl="0" eaLnBrk="1" fontAlgn="base" hangingPunct="1">
        <a:spcBef>
          <a:spcPct val="20000"/>
        </a:spcBef>
        <a:spcAft>
          <a:spcPct val="0"/>
        </a:spcAft>
        <a:defRPr sz="2800">
          <a:solidFill>
            <a:schemeClr val="tx1"/>
          </a:solidFill>
          <a:latin typeface="+mn-lt"/>
        </a:defRPr>
      </a:lvl8pPr>
      <a:lvl9pPr marL="5181470" indent="-304792" algn="l" rtl="0" eaLnBrk="1" fontAlgn="base" hangingPunct="1">
        <a:spcBef>
          <a:spcPct val="20000"/>
        </a:spcBef>
        <a:spcAft>
          <a:spcPct val="0"/>
        </a:spcAft>
        <a:defRPr sz="2800">
          <a:solidFill>
            <a:schemeClr val="tx1"/>
          </a:solidFill>
          <a:latin typeface="+mn-lt"/>
        </a:defRPr>
      </a:lvl9pPr>
    </p:bodyStyle>
    <p:otherStyle>
      <a:defPPr>
        <a:defRPr lang="sr-Latn-R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4"/>
          <p:cNvSpPr>
            <a:spLocks noGrp="1"/>
          </p:cNvSpPr>
          <p:nvPr>
            <p:ph type="sldNum" sz="quarter" idx="4"/>
          </p:nvPr>
        </p:nvSpPr>
        <p:spPr/>
        <p:txBody>
          <a:bodyPr/>
          <a:lstStyle/>
          <a:p>
            <a:pPr defTabSz="914377"/>
            <a:fld id="{B3C66777-559C-41C4-AEA7-7444B2570E23}" type="slidenum">
              <a:rPr lang="hr-HR">
                <a:solidFill>
                  <a:srgbClr val="FFFFFF"/>
                </a:solidFill>
                <a:latin typeface="Arial" panose="020B0604020202020204"/>
              </a:rPr>
              <a:pPr defTabSz="914377"/>
              <a:t>1</a:t>
            </a:fld>
            <a:endParaRPr lang="hr-HR">
              <a:solidFill>
                <a:srgbClr val="FFFFFF"/>
              </a:solidFill>
              <a:latin typeface="Arial" panose="020B0604020202020204"/>
            </a:endParaRPr>
          </a:p>
        </p:txBody>
      </p:sp>
      <p:sp>
        <p:nvSpPr>
          <p:cNvPr id="6" name="Naslov 5"/>
          <p:cNvSpPr>
            <a:spLocks noGrp="1"/>
          </p:cNvSpPr>
          <p:nvPr>
            <p:ph type="ctrTitle"/>
          </p:nvPr>
        </p:nvSpPr>
        <p:spPr>
          <a:xfrm>
            <a:off x="964051" y="2557823"/>
            <a:ext cx="10267949" cy="3545586"/>
          </a:xfrm>
        </p:spPr>
        <p:txBody>
          <a:bodyPr/>
          <a:lstStyle/>
          <a:p>
            <a:br>
              <a:rPr lang="hr-HR" sz="2000" dirty="0"/>
            </a:br>
            <a:r>
              <a:rPr lang="en-US" sz="2000" dirty="0"/>
              <a:t>NB</a:t>
            </a:r>
            <a:r>
              <a:rPr lang="hr-HR" sz="2000" dirty="0"/>
              <a:t> </a:t>
            </a:r>
            <a:r>
              <a:rPr lang="hr-HR" sz="2000" dirty="0" err="1"/>
              <a:t>of</a:t>
            </a:r>
            <a:r>
              <a:rPr lang="hr-HR" sz="2000" dirty="0"/>
              <a:t> </a:t>
            </a:r>
            <a:r>
              <a:rPr lang="en-US" sz="2000" dirty="0"/>
              <a:t>U</a:t>
            </a:r>
            <a:r>
              <a:rPr lang="hr-HR" sz="2000" dirty="0" err="1"/>
              <a:t>kraine</a:t>
            </a:r>
            <a:r>
              <a:rPr lang="en-US" sz="2000" dirty="0"/>
              <a:t>-NB</a:t>
            </a:r>
            <a:r>
              <a:rPr lang="hr-HR" sz="2000" dirty="0"/>
              <a:t> </a:t>
            </a:r>
            <a:r>
              <a:rPr lang="hr-HR" sz="2000" dirty="0" err="1"/>
              <a:t>of</a:t>
            </a:r>
            <a:r>
              <a:rPr lang="hr-HR" sz="2000" dirty="0"/>
              <a:t> </a:t>
            </a:r>
            <a:r>
              <a:rPr lang="en-US" sz="2000" dirty="0"/>
              <a:t>P</a:t>
            </a:r>
            <a:r>
              <a:rPr lang="hr-HR" sz="2000" dirty="0" err="1"/>
              <a:t>oland</a:t>
            </a:r>
            <a:r>
              <a:rPr lang="en-US" sz="2000" dirty="0"/>
              <a:t> 2023</a:t>
            </a:r>
            <a:r>
              <a:rPr lang="hr-HR" sz="2000" dirty="0"/>
              <a:t>,</a:t>
            </a:r>
            <a:r>
              <a:rPr lang="en-US" sz="2000" dirty="0"/>
              <a:t> Annual Research Conference</a:t>
            </a:r>
            <a:br>
              <a:rPr lang="hr-HR" sz="2000" dirty="0"/>
            </a:br>
            <a:r>
              <a:rPr lang="hr-HR" sz="2000" dirty="0"/>
              <a:t>June 23, Krakow</a:t>
            </a:r>
            <a:r>
              <a:rPr lang="en-US" sz="2000" dirty="0"/>
              <a:t> </a:t>
            </a:r>
            <a:br>
              <a:rPr lang="hr-HR" sz="2000" dirty="0"/>
            </a:br>
            <a:br>
              <a:rPr lang="hr-HR" sz="2800" dirty="0"/>
            </a:br>
            <a:r>
              <a:rPr lang="en-US" sz="2800" b="1" dirty="0"/>
              <a:t>Croatian Experience and Lessons of Economic and Financial Development </a:t>
            </a:r>
            <a:r>
              <a:rPr lang="hr-HR" sz="2800" b="1" dirty="0" err="1"/>
              <a:t>During</a:t>
            </a:r>
            <a:r>
              <a:rPr lang="hr-HR" sz="2800" b="1" dirty="0"/>
              <a:t> </a:t>
            </a:r>
            <a:r>
              <a:rPr lang="hr-HR" sz="2800" b="1" dirty="0" err="1"/>
              <a:t>and</a:t>
            </a:r>
            <a:r>
              <a:rPr lang="hr-HR" sz="2800" b="1" dirty="0"/>
              <a:t> A</a:t>
            </a:r>
            <a:r>
              <a:rPr lang="en-US" sz="2800" b="1" dirty="0" err="1"/>
              <a:t>fter</a:t>
            </a:r>
            <a:r>
              <a:rPr lang="en-US" sz="2800" b="1" dirty="0"/>
              <a:t> the War</a:t>
            </a:r>
            <a:br>
              <a:rPr lang="hr-HR" sz="2800" dirty="0"/>
            </a:br>
            <a:br>
              <a:rPr lang="hr-HR" sz="2800" dirty="0"/>
            </a:br>
            <a:br>
              <a:rPr lang="hr-HR" sz="3600" dirty="0"/>
            </a:br>
            <a:r>
              <a:rPr lang="hr-HR" sz="1600" b="1" dirty="0"/>
              <a:t>Boris </a:t>
            </a:r>
            <a:r>
              <a:rPr lang="hr-HR" sz="1600" b="1" dirty="0" err="1"/>
              <a:t>Vujcic</a:t>
            </a:r>
            <a:br>
              <a:rPr lang="hr-HR" sz="1600" dirty="0"/>
            </a:br>
            <a:r>
              <a:rPr lang="hr-HR" sz="1600" dirty="0" err="1"/>
              <a:t>Governor</a:t>
            </a:r>
            <a:br>
              <a:rPr lang="hr-HR" sz="1600" dirty="0"/>
            </a:br>
            <a:r>
              <a:rPr lang="hr-HR" sz="1600" dirty="0"/>
              <a:t>Croatian National Bank</a:t>
            </a:r>
            <a:endParaRPr lang="hr-HR" sz="3600" dirty="0">
              <a:solidFill>
                <a:schemeClr val="bg1"/>
              </a:solidFill>
            </a:endParaRPr>
          </a:p>
        </p:txBody>
      </p:sp>
    </p:spTree>
    <p:extLst>
      <p:ext uri="{BB962C8B-B14F-4D97-AF65-F5344CB8AC3E}">
        <p14:creationId xmlns:p14="http://schemas.microsoft.com/office/powerpoint/2010/main" val="3133129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8E953D-D450-4916-90F3-9486EFFF8F07}"/>
              </a:ext>
            </a:extLst>
          </p:cNvPr>
          <p:cNvSpPr>
            <a:spLocks noGrp="1"/>
          </p:cNvSpPr>
          <p:nvPr>
            <p:ph type="title"/>
          </p:nvPr>
        </p:nvSpPr>
        <p:spPr>
          <a:xfrm>
            <a:off x="962025" y="825877"/>
            <a:ext cx="10267949" cy="428836"/>
          </a:xfrm>
        </p:spPr>
        <p:txBody>
          <a:bodyPr/>
          <a:lstStyle/>
          <a:p>
            <a:r>
              <a:rPr lang="en-US" b="1" dirty="0"/>
              <a:t>"Phoenix factor" </a:t>
            </a:r>
            <a:r>
              <a:rPr lang="hr-HR" b="1" dirty="0"/>
              <a:t>– </a:t>
            </a:r>
            <a:r>
              <a:rPr lang="hr-HR" b="1" dirty="0" err="1"/>
              <a:t>case</a:t>
            </a:r>
            <a:r>
              <a:rPr lang="hr-HR" b="1" dirty="0"/>
              <a:t> </a:t>
            </a:r>
            <a:r>
              <a:rPr lang="hr-HR" b="1" dirty="0" err="1"/>
              <a:t>of</a:t>
            </a:r>
            <a:r>
              <a:rPr lang="en-US" b="1" dirty="0"/>
              <a:t> Germany, Japan and Croatia</a:t>
            </a:r>
            <a:endParaRPr lang="hr-HR" b="1" dirty="0"/>
          </a:p>
        </p:txBody>
      </p:sp>
      <p:sp>
        <p:nvSpPr>
          <p:cNvPr id="5" name="Rezervirano mjesto broja slajda 4">
            <a:extLst>
              <a:ext uri="{FF2B5EF4-FFF2-40B4-BE49-F238E27FC236}">
                <a16:creationId xmlns:a16="http://schemas.microsoft.com/office/drawing/2014/main" id="{C71D6A65-92B7-4EEA-A4BA-64452072B73F}"/>
              </a:ext>
            </a:extLst>
          </p:cNvPr>
          <p:cNvSpPr>
            <a:spLocks noGrp="1"/>
          </p:cNvSpPr>
          <p:nvPr>
            <p:ph type="sldNum" sz="quarter" idx="10"/>
          </p:nvPr>
        </p:nvSpPr>
        <p:spPr/>
        <p:txBody>
          <a:bodyPr/>
          <a:lstStyle/>
          <a:p>
            <a:fld id="{B3C66777-559C-41C4-AEA7-7444B2570E23}" type="slidenum">
              <a:rPr lang="hr-HR" smtClean="0"/>
              <a:t>10</a:t>
            </a:fld>
            <a:endParaRPr lang="hr-HR"/>
          </a:p>
        </p:txBody>
      </p:sp>
      <p:sp>
        <p:nvSpPr>
          <p:cNvPr id="7" name="TekstniOkvir 6">
            <a:extLst>
              <a:ext uri="{FF2B5EF4-FFF2-40B4-BE49-F238E27FC236}">
                <a16:creationId xmlns:a16="http://schemas.microsoft.com/office/drawing/2014/main" id="{8ACB9A86-5AD2-489F-8462-C0B8E3A3F8AD}"/>
              </a:ext>
            </a:extLst>
          </p:cNvPr>
          <p:cNvSpPr txBox="1"/>
          <p:nvPr/>
        </p:nvSpPr>
        <p:spPr>
          <a:xfrm>
            <a:off x="1380107" y="4596294"/>
            <a:ext cx="9207682" cy="369332"/>
          </a:xfrm>
          <a:prstGeom prst="rect">
            <a:avLst/>
          </a:prstGeom>
        </p:spPr>
        <p:txBody>
          <a:bodyPr wrap="square" rtlCol="0">
            <a:spAutoFit/>
          </a:bodyPr>
          <a:lstStyle>
            <a:defPPr>
              <a:defRPr lang="sr-Latn-RS"/>
            </a:defPPr>
            <a:lvl1pPr>
              <a:defRPr sz="700">
                <a:solidFill>
                  <a:schemeClr val="bg1">
                    <a:lumMod val="50000"/>
                  </a:schemeClr>
                </a:solidFill>
              </a:defRPr>
            </a:lvl1pPr>
          </a:lstStyle>
          <a:p>
            <a:r>
              <a:rPr lang="hr-HR" sz="900" dirty="0"/>
              <a:t>Note: </a:t>
            </a:r>
            <a:r>
              <a:rPr lang="hr-HR" sz="900" dirty="0" err="1"/>
              <a:t>The</a:t>
            </a:r>
            <a:r>
              <a:rPr lang="hr-HR" sz="900" dirty="0"/>
              <a:t> data </a:t>
            </a:r>
            <a:r>
              <a:rPr lang="hr-HR" sz="900" dirty="0" err="1"/>
              <a:t>refer</a:t>
            </a:r>
            <a:r>
              <a:rPr lang="hr-HR" sz="900" dirty="0"/>
              <a:t> to GDP per </a:t>
            </a:r>
            <a:r>
              <a:rPr lang="hr-HR" sz="900" dirty="0" err="1"/>
              <a:t>capita</a:t>
            </a:r>
            <a:r>
              <a:rPr lang="hr-HR" sz="900" dirty="0"/>
              <a:t>, 2011 </a:t>
            </a:r>
            <a:r>
              <a:rPr lang="hr-HR" sz="900" dirty="0" err="1"/>
              <a:t>prices</a:t>
            </a:r>
            <a:r>
              <a:rPr lang="hr-HR" sz="900" dirty="0"/>
              <a:t>. „</a:t>
            </a:r>
            <a:r>
              <a:rPr lang="hr-HR" sz="900" dirty="0" err="1"/>
              <a:t>War</a:t>
            </a:r>
            <a:r>
              <a:rPr lang="hr-HR" sz="900" dirty="0"/>
              <a:t> </a:t>
            </a:r>
            <a:r>
              <a:rPr lang="hr-HR" sz="900" dirty="0" err="1"/>
              <a:t>years</a:t>
            </a:r>
            <a:r>
              <a:rPr lang="hr-HR" sz="900" dirty="0"/>
              <a:t>” for </a:t>
            </a:r>
            <a:r>
              <a:rPr lang="hr-HR" sz="900" dirty="0" err="1"/>
              <a:t>Germany</a:t>
            </a:r>
            <a:r>
              <a:rPr lang="hr-HR" sz="900" dirty="0"/>
              <a:t> </a:t>
            </a:r>
            <a:r>
              <a:rPr lang="hr-HR" sz="900" dirty="0" err="1"/>
              <a:t>refers</a:t>
            </a:r>
            <a:r>
              <a:rPr lang="hr-HR" sz="900" dirty="0"/>
              <a:t> to period </a:t>
            </a:r>
            <a:r>
              <a:rPr lang="hr-HR" sz="900" dirty="0" err="1"/>
              <a:t>from</a:t>
            </a:r>
            <a:r>
              <a:rPr lang="hr-HR" sz="900" dirty="0"/>
              <a:t> 1941 to 1946, for Japan </a:t>
            </a:r>
            <a:r>
              <a:rPr lang="hr-HR" sz="900" dirty="0" err="1"/>
              <a:t>from</a:t>
            </a:r>
            <a:r>
              <a:rPr lang="hr-HR" sz="900" dirty="0"/>
              <a:t> 1942 to 1946, </a:t>
            </a:r>
            <a:r>
              <a:rPr lang="hr-HR" sz="900" dirty="0" err="1"/>
              <a:t>and</a:t>
            </a:r>
            <a:r>
              <a:rPr lang="hr-HR" sz="900" dirty="0"/>
              <a:t> for Croatia </a:t>
            </a:r>
            <a:r>
              <a:rPr lang="hr-HR" sz="900" dirty="0" err="1"/>
              <a:t>from</a:t>
            </a:r>
            <a:r>
              <a:rPr lang="hr-HR" sz="900" dirty="0"/>
              <a:t> 1990 to 1993. </a:t>
            </a:r>
          </a:p>
          <a:p>
            <a:r>
              <a:rPr lang="hr-HR" sz="900" dirty="0" err="1"/>
              <a:t>Source</a:t>
            </a:r>
            <a:r>
              <a:rPr lang="hr-HR" sz="900" dirty="0"/>
              <a:t>: </a:t>
            </a:r>
            <a:r>
              <a:rPr lang="en-GB" sz="900" dirty="0">
                <a:effectLst/>
                <a:latin typeface="Life L2" panose="02020602060305020304" pitchFamily="18" charset="-18"/>
                <a:ea typeface="Calibri" panose="020F0502020204030204" pitchFamily="34" charset="0"/>
                <a:cs typeface="Times New Roman" panose="02020603050405020304" pitchFamily="18" charset="0"/>
              </a:rPr>
              <a:t>Maddison Project Database (</a:t>
            </a:r>
            <a:r>
              <a:rPr lang="en-GB" sz="900" dirty="0" err="1">
                <a:effectLst/>
                <a:latin typeface="Life L2" panose="02020602060305020304" pitchFamily="18" charset="-18"/>
                <a:ea typeface="Calibri" panose="020F0502020204030204" pitchFamily="34" charset="0"/>
                <a:cs typeface="Times New Roman" panose="02020603050405020304" pitchFamily="18" charset="0"/>
              </a:rPr>
              <a:t>MPD</a:t>
            </a:r>
            <a:r>
              <a:rPr lang="en-GB" sz="900" dirty="0">
                <a:effectLst/>
                <a:latin typeface="Life L2" panose="02020602060305020304" pitchFamily="18" charset="-18"/>
                <a:ea typeface="Calibri" panose="020F0502020204030204" pitchFamily="34" charset="0"/>
                <a:cs typeface="Times New Roman" panose="02020603050405020304" pitchFamily="18" charset="0"/>
              </a:rPr>
              <a:t>) 20</a:t>
            </a:r>
            <a:r>
              <a:rPr lang="hr-HR" sz="900" dirty="0">
                <a:effectLst/>
                <a:latin typeface="Life L2" panose="02020602060305020304" pitchFamily="18" charset="-18"/>
                <a:ea typeface="Calibri" panose="020F0502020204030204" pitchFamily="34" charset="0"/>
                <a:cs typeface="Times New Roman" panose="02020603050405020304" pitchFamily="18" charset="0"/>
              </a:rPr>
              <a:t>20</a:t>
            </a:r>
            <a:r>
              <a:rPr lang="en-GB" sz="900" dirty="0">
                <a:effectLst/>
                <a:latin typeface="Life L2" panose="02020602060305020304" pitchFamily="18" charset="-18"/>
                <a:ea typeface="Calibri" panose="020F0502020204030204" pitchFamily="34" charset="0"/>
                <a:cs typeface="Times New Roman" panose="02020603050405020304" pitchFamily="18" charset="0"/>
              </a:rPr>
              <a:t>, </a:t>
            </a:r>
            <a:r>
              <a:rPr lang="en-GB" sz="900" dirty="0" err="1">
                <a:effectLst/>
                <a:latin typeface="Life L2" panose="02020602060305020304" pitchFamily="18" charset="-18"/>
                <a:ea typeface="Calibri" panose="020F0502020204030204" pitchFamily="34" charset="0"/>
                <a:cs typeface="Times New Roman" panose="02020603050405020304" pitchFamily="18" charset="0"/>
              </a:rPr>
              <a:t>CNB</a:t>
            </a:r>
            <a:r>
              <a:rPr lang="en-GB" sz="900" dirty="0">
                <a:effectLst/>
                <a:latin typeface="Life L2" panose="02020602060305020304" pitchFamily="18" charset="-18"/>
                <a:ea typeface="Calibri" panose="020F0502020204030204" pitchFamily="34" charset="0"/>
                <a:cs typeface="Times New Roman" panose="02020603050405020304" pitchFamily="18" charset="0"/>
              </a:rPr>
              <a:t> calculation</a:t>
            </a:r>
            <a:endParaRPr lang="hr-HR" sz="900" dirty="0"/>
          </a:p>
        </p:txBody>
      </p:sp>
      <p:pic>
        <p:nvPicPr>
          <p:cNvPr id="9" name="Slika 8">
            <a:extLst>
              <a:ext uri="{FF2B5EF4-FFF2-40B4-BE49-F238E27FC236}">
                <a16:creationId xmlns:a16="http://schemas.microsoft.com/office/drawing/2014/main" id="{0768BB42-4F7E-4F60-9881-382573572484}"/>
              </a:ext>
            </a:extLst>
          </p:cNvPr>
          <p:cNvPicPr>
            <a:picLocks noChangeAspect="1"/>
          </p:cNvPicPr>
          <p:nvPr/>
        </p:nvPicPr>
        <p:blipFill>
          <a:blip r:embed="rId3"/>
          <a:stretch>
            <a:fillRect/>
          </a:stretch>
        </p:blipFill>
        <p:spPr>
          <a:xfrm>
            <a:off x="1380107" y="2039402"/>
            <a:ext cx="9063304" cy="2474846"/>
          </a:xfrm>
          <a:prstGeom prst="rect">
            <a:avLst/>
          </a:prstGeom>
        </p:spPr>
      </p:pic>
    </p:spTree>
    <p:extLst>
      <p:ext uri="{BB962C8B-B14F-4D97-AF65-F5344CB8AC3E}">
        <p14:creationId xmlns:p14="http://schemas.microsoft.com/office/powerpoint/2010/main" val="4169349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092D8C6-6F9D-496B-9AAE-95C833ED11B4}"/>
              </a:ext>
            </a:extLst>
          </p:cNvPr>
          <p:cNvSpPr>
            <a:spLocks noGrp="1"/>
          </p:cNvSpPr>
          <p:nvPr>
            <p:ph type="title"/>
          </p:nvPr>
        </p:nvSpPr>
        <p:spPr>
          <a:xfrm>
            <a:off x="601876" y="544899"/>
            <a:ext cx="10630124" cy="789447"/>
          </a:xfrm>
        </p:spPr>
        <p:txBody>
          <a:bodyPr/>
          <a:lstStyle/>
          <a:p>
            <a:r>
              <a:rPr lang="en-GB" sz="2700" b="1" dirty="0"/>
              <a:t>Economic growth slowed-down substantially after the disappearance of the</a:t>
            </a:r>
            <a:r>
              <a:rPr lang="hr-HR" sz="2700" b="1" dirty="0"/>
              <a:t> </a:t>
            </a:r>
            <a:r>
              <a:rPr lang="en-GB" sz="2700" b="1" dirty="0"/>
              <a:t>"phoenix factor" </a:t>
            </a:r>
          </a:p>
        </p:txBody>
      </p:sp>
      <p:sp>
        <p:nvSpPr>
          <p:cNvPr id="7" name="Rezervirano mjesto teksta 6">
            <a:extLst>
              <a:ext uri="{FF2B5EF4-FFF2-40B4-BE49-F238E27FC236}">
                <a16:creationId xmlns:a16="http://schemas.microsoft.com/office/drawing/2014/main" id="{A510D1D5-64EB-48EB-BA01-8499A7BB6D8F}"/>
              </a:ext>
            </a:extLst>
          </p:cNvPr>
          <p:cNvSpPr>
            <a:spLocks noGrp="1"/>
          </p:cNvSpPr>
          <p:nvPr>
            <p:ph type="body" idx="1"/>
          </p:nvPr>
        </p:nvSpPr>
        <p:spPr>
          <a:xfrm>
            <a:off x="2242159" y="1487795"/>
            <a:ext cx="5035375" cy="219291"/>
          </a:xfrm>
        </p:spPr>
        <p:txBody>
          <a:bodyPr/>
          <a:lstStyle/>
          <a:p>
            <a:r>
              <a:rPr lang="en-US" sz="1500" dirty="0"/>
              <a:t>Average growth rates of GDP per capita</a:t>
            </a:r>
            <a:endParaRPr lang="hr-HR" sz="1600" dirty="0"/>
          </a:p>
        </p:txBody>
      </p:sp>
      <p:sp>
        <p:nvSpPr>
          <p:cNvPr id="5" name="Rezervirano mjesto broja slajda 4">
            <a:extLst>
              <a:ext uri="{FF2B5EF4-FFF2-40B4-BE49-F238E27FC236}">
                <a16:creationId xmlns:a16="http://schemas.microsoft.com/office/drawing/2014/main" id="{ACC98196-5AF4-4725-9B11-B980E5D1036D}"/>
              </a:ext>
            </a:extLst>
          </p:cNvPr>
          <p:cNvSpPr>
            <a:spLocks noGrp="1"/>
          </p:cNvSpPr>
          <p:nvPr>
            <p:ph type="sldNum" sz="quarter" idx="10"/>
          </p:nvPr>
        </p:nvSpPr>
        <p:spPr/>
        <p:txBody>
          <a:bodyPr/>
          <a:lstStyle/>
          <a:p>
            <a:fld id="{B3C66777-559C-41C4-AEA7-7444B2570E23}" type="slidenum">
              <a:rPr lang="hr-HR" smtClean="0"/>
              <a:t>11</a:t>
            </a:fld>
            <a:endParaRPr lang="hr-HR"/>
          </a:p>
        </p:txBody>
      </p:sp>
      <p:sp>
        <p:nvSpPr>
          <p:cNvPr id="10" name="TekstniOkvir 9">
            <a:extLst>
              <a:ext uri="{FF2B5EF4-FFF2-40B4-BE49-F238E27FC236}">
                <a16:creationId xmlns:a16="http://schemas.microsoft.com/office/drawing/2014/main" id="{16D3F376-28FF-4F12-986E-EC10F88D3266}"/>
              </a:ext>
            </a:extLst>
          </p:cNvPr>
          <p:cNvSpPr txBox="1"/>
          <p:nvPr/>
        </p:nvSpPr>
        <p:spPr>
          <a:xfrm>
            <a:off x="3334472" y="5845182"/>
            <a:ext cx="4755097" cy="507831"/>
          </a:xfrm>
          <a:prstGeom prst="rect">
            <a:avLst/>
          </a:prstGeom>
        </p:spPr>
        <p:txBody>
          <a:bodyPr wrap="square" rtlCol="0">
            <a:spAutoFit/>
          </a:bodyPr>
          <a:lstStyle>
            <a:defPPr>
              <a:defRPr lang="sr-Latn-RS"/>
            </a:defPPr>
            <a:lvl1pPr>
              <a:defRPr sz="700">
                <a:solidFill>
                  <a:schemeClr val="bg1">
                    <a:lumMod val="50000"/>
                  </a:schemeClr>
                </a:solidFill>
              </a:defRPr>
            </a:lvl1pPr>
          </a:lstStyle>
          <a:p>
            <a:r>
              <a:rPr lang="hr-HR" sz="900" dirty="0"/>
              <a:t>Note: </a:t>
            </a:r>
            <a:r>
              <a:rPr lang="en-US" sz="900" dirty="0"/>
              <a:t>PEER countries refer to Bulgaria, Czech Republic, Estonia, Hungary, Lithuania, Latvia, Poland, Romania, Slovakia and Slovenia. </a:t>
            </a:r>
          </a:p>
          <a:p>
            <a:r>
              <a:rPr lang="hr-HR" sz="900" dirty="0" err="1"/>
              <a:t>Source</a:t>
            </a:r>
            <a:r>
              <a:rPr lang="hr-HR" sz="900" dirty="0"/>
              <a:t>: </a:t>
            </a:r>
            <a:r>
              <a:rPr lang="en-GB" sz="900" dirty="0">
                <a:effectLst/>
                <a:latin typeface="Life L2" panose="02020602060305020304" pitchFamily="18" charset="-18"/>
                <a:ea typeface="Calibri" panose="020F0502020204030204" pitchFamily="34" charset="0"/>
                <a:cs typeface="Times New Roman" panose="02020603050405020304" pitchFamily="18" charset="0"/>
              </a:rPr>
              <a:t>Maddison Project Database (</a:t>
            </a:r>
            <a:r>
              <a:rPr lang="en-GB" sz="900" dirty="0" err="1">
                <a:effectLst/>
                <a:latin typeface="Life L2" panose="02020602060305020304" pitchFamily="18" charset="-18"/>
                <a:ea typeface="Calibri" panose="020F0502020204030204" pitchFamily="34" charset="0"/>
                <a:cs typeface="Times New Roman" panose="02020603050405020304" pitchFamily="18" charset="0"/>
              </a:rPr>
              <a:t>MPD</a:t>
            </a:r>
            <a:r>
              <a:rPr lang="en-GB" sz="900" dirty="0">
                <a:effectLst/>
                <a:latin typeface="Life L2" panose="02020602060305020304" pitchFamily="18" charset="-18"/>
                <a:ea typeface="Calibri" panose="020F0502020204030204" pitchFamily="34" charset="0"/>
                <a:cs typeface="Times New Roman" panose="02020603050405020304" pitchFamily="18" charset="0"/>
              </a:rPr>
              <a:t>) 20</a:t>
            </a:r>
            <a:r>
              <a:rPr lang="hr-HR" sz="900" dirty="0">
                <a:effectLst/>
                <a:latin typeface="Life L2" panose="02020602060305020304" pitchFamily="18" charset="-18"/>
                <a:ea typeface="Calibri" panose="020F0502020204030204" pitchFamily="34" charset="0"/>
                <a:cs typeface="Times New Roman" panose="02020603050405020304" pitchFamily="18" charset="0"/>
              </a:rPr>
              <a:t>20</a:t>
            </a:r>
            <a:r>
              <a:rPr lang="en-GB" sz="900" dirty="0">
                <a:effectLst/>
                <a:latin typeface="Life L2" panose="02020602060305020304" pitchFamily="18" charset="-18"/>
                <a:ea typeface="Calibri" panose="020F0502020204030204" pitchFamily="34" charset="0"/>
                <a:cs typeface="Times New Roman" panose="02020603050405020304" pitchFamily="18" charset="0"/>
              </a:rPr>
              <a:t>,</a:t>
            </a:r>
            <a:r>
              <a:rPr lang="hr-HR" sz="900" dirty="0">
                <a:effectLst/>
                <a:latin typeface="Life L2" panose="02020602060305020304" pitchFamily="18" charset="-18"/>
                <a:ea typeface="Calibri" panose="020F0502020204030204" pitchFamily="34" charset="0"/>
                <a:cs typeface="Times New Roman" panose="02020603050405020304" pitchFamily="18" charset="0"/>
              </a:rPr>
              <a:t> </a:t>
            </a:r>
            <a:r>
              <a:rPr lang="hr-HR" sz="900" dirty="0" err="1">
                <a:effectLst/>
                <a:latin typeface="Life L2" panose="02020602060305020304" pitchFamily="18" charset="-18"/>
                <a:ea typeface="Calibri" panose="020F0502020204030204" pitchFamily="34" charset="0"/>
                <a:cs typeface="Times New Roman" panose="02020603050405020304" pitchFamily="18" charset="0"/>
              </a:rPr>
              <a:t>Ameco</a:t>
            </a:r>
            <a:r>
              <a:rPr lang="hr-HR" sz="900" dirty="0">
                <a:effectLst/>
                <a:latin typeface="Life L2" panose="02020602060305020304" pitchFamily="18" charset="-18"/>
                <a:ea typeface="Calibri" panose="020F0502020204030204" pitchFamily="34" charset="0"/>
                <a:cs typeface="Times New Roman" panose="02020603050405020304" pitchFamily="18" charset="0"/>
              </a:rPr>
              <a:t>,</a:t>
            </a:r>
            <a:r>
              <a:rPr lang="en-GB" sz="900" dirty="0">
                <a:effectLst/>
                <a:latin typeface="Life L2" panose="02020602060305020304" pitchFamily="18" charset="-18"/>
                <a:ea typeface="Calibri" panose="020F0502020204030204" pitchFamily="34" charset="0"/>
                <a:cs typeface="Times New Roman" panose="02020603050405020304" pitchFamily="18" charset="0"/>
              </a:rPr>
              <a:t> </a:t>
            </a:r>
            <a:r>
              <a:rPr lang="en-GB" sz="900" dirty="0" err="1">
                <a:effectLst/>
                <a:latin typeface="Life L2" panose="02020602060305020304" pitchFamily="18" charset="-18"/>
                <a:ea typeface="Calibri" panose="020F0502020204030204" pitchFamily="34" charset="0"/>
                <a:cs typeface="Times New Roman" panose="02020603050405020304" pitchFamily="18" charset="0"/>
              </a:rPr>
              <a:t>CNB</a:t>
            </a:r>
            <a:r>
              <a:rPr lang="en-GB" sz="900" dirty="0">
                <a:effectLst/>
                <a:latin typeface="Life L2" panose="02020602060305020304" pitchFamily="18" charset="-18"/>
                <a:ea typeface="Calibri" panose="020F0502020204030204" pitchFamily="34" charset="0"/>
                <a:cs typeface="Times New Roman" panose="02020603050405020304" pitchFamily="18" charset="0"/>
              </a:rPr>
              <a:t> calculation</a:t>
            </a:r>
            <a:r>
              <a:rPr lang="hr-HR" sz="900" dirty="0">
                <a:effectLst/>
                <a:latin typeface="Life L2" panose="02020602060305020304" pitchFamily="18" charset="-18"/>
                <a:ea typeface="Calibri" panose="020F0502020204030204" pitchFamily="34" charset="0"/>
                <a:cs typeface="Times New Roman" panose="02020603050405020304" pitchFamily="18" charset="0"/>
              </a:rPr>
              <a:t>.</a:t>
            </a:r>
            <a:endParaRPr lang="hr-HR" sz="900" dirty="0"/>
          </a:p>
        </p:txBody>
      </p:sp>
      <p:pic>
        <p:nvPicPr>
          <p:cNvPr id="3" name="Slika 2">
            <a:extLst>
              <a:ext uri="{FF2B5EF4-FFF2-40B4-BE49-F238E27FC236}">
                <a16:creationId xmlns:a16="http://schemas.microsoft.com/office/drawing/2014/main" id="{FD5C6825-AC6A-4093-9A86-F53D8CEDE574}"/>
              </a:ext>
            </a:extLst>
          </p:cNvPr>
          <p:cNvPicPr>
            <a:picLocks noChangeAspect="1"/>
          </p:cNvPicPr>
          <p:nvPr/>
        </p:nvPicPr>
        <p:blipFill>
          <a:blip r:embed="rId3"/>
          <a:stretch>
            <a:fillRect/>
          </a:stretch>
        </p:blipFill>
        <p:spPr>
          <a:xfrm>
            <a:off x="2242158" y="1707086"/>
            <a:ext cx="6743753" cy="4053844"/>
          </a:xfrm>
          <a:prstGeom prst="rect">
            <a:avLst/>
          </a:prstGeom>
        </p:spPr>
      </p:pic>
    </p:spTree>
    <p:extLst>
      <p:ext uri="{BB962C8B-B14F-4D97-AF65-F5344CB8AC3E}">
        <p14:creationId xmlns:p14="http://schemas.microsoft.com/office/powerpoint/2010/main" val="2138453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FC57F9-F9A9-4F18-B29E-AF04869F5E4A}"/>
              </a:ext>
            </a:extLst>
          </p:cNvPr>
          <p:cNvSpPr>
            <a:spLocks noGrp="1"/>
          </p:cNvSpPr>
          <p:nvPr>
            <p:ph type="title"/>
          </p:nvPr>
        </p:nvSpPr>
        <p:spPr>
          <a:xfrm>
            <a:off x="936499" y="724720"/>
            <a:ext cx="10267949" cy="428772"/>
          </a:xfrm>
        </p:spPr>
        <p:txBody>
          <a:bodyPr/>
          <a:lstStyle/>
          <a:p>
            <a:r>
              <a:rPr lang="en-GB" b="1" dirty="0"/>
              <a:t>Main reasons for </a:t>
            </a:r>
            <a:r>
              <a:rPr lang="hr-HR" b="1" dirty="0"/>
              <a:t>a </a:t>
            </a:r>
            <a:r>
              <a:rPr lang="hr-HR" b="1" dirty="0" err="1"/>
              <a:t>relative</a:t>
            </a:r>
            <a:r>
              <a:rPr lang="hr-HR" b="1" dirty="0"/>
              <a:t> </a:t>
            </a:r>
            <a:r>
              <a:rPr lang="hr-HR" b="1" dirty="0" err="1"/>
              <a:t>slowdown</a:t>
            </a:r>
            <a:r>
              <a:rPr lang="hr-HR" b="1" dirty="0"/>
              <a:t> </a:t>
            </a:r>
            <a:r>
              <a:rPr lang="hr-HR" b="1" dirty="0" err="1"/>
              <a:t>in</a:t>
            </a:r>
            <a:r>
              <a:rPr lang="hr-HR" b="1" dirty="0"/>
              <a:t> 2002-2013 period</a:t>
            </a:r>
            <a:endParaRPr lang="en-GB" b="1" dirty="0"/>
          </a:p>
        </p:txBody>
      </p:sp>
      <p:sp>
        <p:nvSpPr>
          <p:cNvPr id="8" name="Rezervirano mjesto sadržaja 7">
            <a:extLst>
              <a:ext uri="{FF2B5EF4-FFF2-40B4-BE49-F238E27FC236}">
                <a16:creationId xmlns:a16="http://schemas.microsoft.com/office/drawing/2014/main" id="{32F3363A-5503-4330-82B3-EDA521264492}"/>
              </a:ext>
            </a:extLst>
          </p:cNvPr>
          <p:cNvSpPr>
            <a:spLocks noGrp="1"/>
          </p:cNvSpPr>
          <p:nvPr>
            <p:ph idx="1"/>
          </p:nvPr>
        </p:nvSpPr>
        <p:spPr>
          <a:xfrm>
            <a:off x="958851" y="1920000"/>
            <a:ext cx="10245597" cy="4128000"/>
          </a:xfrm>
        </p:spPr>
        <p:txBody>
          <a:bodyPr>
            <a:normAutofit/>
          </a:bodyPr>
          <a:lstStyle/>
          <a:p>
            <a:pPr marL="285750" indent="-285750" algn="just">
              <a:lnSpc>
                <a:spcPct val="107000"/>
              </a:lnSpc>
              <a:spcAft>
                <a:spcPts val="800"/>
              </a:spcAft>
              <a:buFont typeface="Arial" panose="020B0604020202020204" pitchFamily="34" charset="0"/>
              <a:buChar char="•"/>
            </a:pPr>
            <a:r>
              <a:rPr lang="en-US" dirty="0">
                <a:effectLst/>
                <a:latin typeface="+mj-lt"/>
                <a:ea typeface="Calibri" panose="020F0502020204030204" pitchFamily="34" charset="0"/>
                <a:cs typeface="Times New Roman" panose="02020603050405020304" pitchFamily="18" charset="0"/>
              </a:rPr>
              <a:t>No EU integration, significant disadvantage to th</a:t>
            </a:r>
            <a:r>
              <a:rPr lang="en-US" dirty="0">
                <a:latin typeface="+mj-lt"/>
                <a:ea typeface="Calibri" panose="020F0502020204030204" pitchFamily="34" charset="0"/>
                <a:cs typeface="Times New Roman" panose="02020603050405020304" pitchFamily="18" charset="0"/>
              </a:rPr>
              <a:t>e </a:t>
            </a:r>
            <a:r>
              <a:rPr lang="en-US" dirty="0">
                <a:effectLst/>
                <a:latin typeface="+mj-lt"/>
                <a:ea typeface="Calibri" panose="020F0502020204030204" pitchFamily="34" charset="0"/>
                <a:cs typeface="Times New Roman" panose="02020603050405020304" pitchFamily="18" charset="0"/>
              </a:rPr>
              <a:t>Peer group of countries -             diversion of trade and investments</a:t>
            </a:r>
          </a:p>
          <a:p>
            <a:pPr marL="285750" indent="-285750" algn="just">
              <a:lnSpc>
                <a:spcPct val="107000"/>
              </a:lnSpc>
              <a:spcAft>
                <a:spcPts val="800"/>
              </a:spcAft>
              <a:buFont typeface="Arial" panose="020B0604020202020204" pitchFamily="34" charset="0"/>
              <a:buChar char="•"/>
            </a:pPr>
            <a:r>
              <a:rPr lang="hr-HR" dirty="0" err="1">
                <a:effectLst/>
                <a:latin typeface="+mj-lt"/>
                <a:ea typeface="Calibri" panose="020F0502020204030204" pitchFamily="34" charset="0"/>
                <a:cs typeface="Times New Roman" panose="02020603050405020304" pitchFamily="18" charset="0"/>
              </a:rPr>
              <a:t>Lo</a:t>
            </a:r>
            <a:r>
              <a:rPr lang="en-US" dirty="0">
                <a:effectLst/>
                <a:latin typeface="+mj-lt"/>
                <a:ea typeface="Calibri" panose="020F0502020204030204" pitchFamily="34" charset="0"/>
                <a:cs typeface="Times New Roman" panose="02020603050405020304" pitchFamily="18" charset="0"/>
              </a:rPr>
              <a:t>w </a:t>
            </a:r>
            <a:r>
              <a:rPr lang="en-US" dirty="0" err="1">
                <a:effectLst/>
                <a:latin typeface="+mj-lt"/>
                <a:ea typeface="Calibri" panose="020F0502020204030204" pitchFamily="34" charset="0"/>
                <a:cs typeface="Times New Roman" panose="02020603050405020304" pitchFamily="18" charset="0"/>
              </a:rPr>
              <a:t>labour</a:t>
            </a:r>
            <a:r>
              <a:rPr lang="en-US" dirty="0">
                <a:effectLst/>
                <a:latin typeface="+mj-lt"/>
                <a:ea typeface="Calibri" panose="020F0502020204030204" pitchFamily="34" charset="0"/>
                <a:cs typeface="Times New Roman" panose="02020603050405020304" pitchFamily="18" charset="0"/>
              </a:rPr>
              <a:t> force participation compared to </a:t>
            </a:r>
            <a:r>
              <a:rPr lang="hr-HR" dirty="0" err="1">
                <a:effectLst/>
                <a:latin typeface="+mj-lt"/>
                <a:ea typeface="Calibri" panose="020F0502020204030204" pitchFamily="34" charset="0"/>
                <a:cs typeface="Times New Roman" panose="02020603050405020304" pitchFamily="18" charset="0"/>
              </a:rPr>
              <a:t>the</a:t>
            </a:r>
            <a:r>
              <a:rPr lang="en-US" dirty="0">
                <a:effectLst/>
                <a:latin typeface="+mj-lt"/>
                <a:ea typeface="Calibri" panose="020F0502020204030204" pitchFamily="34" charset="0"/>
                <a:cs typeface="Times New Roman" panose="02020603050405020304" pitchFamily="18" charset="0"/>
              </a:rPr>
              <a:t> peers</a:t>
            </a:r>
            <a:r>
              <a:rPr lang="hr-HR" dirty="0">
                <a:effectLst/>
                <a:latin typeface="+mj-lt"/>
                <a:ea typeface="Calibri" panose="020F0502020204030204" pitchFamily="34" charset="0"/>
                <a:cs typeface="Times New Roman" panose="02020603050405020304" pitchFamily="18" charset="0"/>
              </a:rPr>
              <a:t> (</a:t>
            </a:r>
            <a:r>
              <a:rPr lang="en-AU" dirty="0">
                <a:effectLst/>
                <a:latin typeface="+mj-lt"/>
                <a:ea typeface="Calibri" panose="020F0502020204030204" pitchFamily="34" charset="0"/>
                <a:cs typeface="Times New Roman" panose="02020603050405020304" pitchFamily="18" charset="0"/>
              </a:rPr>
              <a:t>large share of disability pensions and war veterans</a:t>
            </a:r>
            <a:r>
              <a:rPr lang="hr-HR" dirty="0">
                <a:latin typeface="+mj-lt"/>
                <a:ea typeface="Calibri" panose="020F0502020204030204" pitchFamily="34" charset="0"/>
                <a:cs typeface="Times New Roman" panose="02020603050405020304" pitchFamily="18" charset="0"/>
              </a:rPr>
              <a:t>,</a:t>
            </a:r>
            <a:r>
              <a:rPr lang="hr-HR" dirty="0">
                <a:effectLst/>
                <a:latin typeface="+mj-lt"/>
                <a:ea typeface="Calibri" panose="020F0502020204030204" pitchFamily="34" charset="0"/>
                <a:cs typeface="Times New Roman" panose="02020603050405020304" pitchFamily="18" charset="0"/>
              </a:rPr>
              <a:t> most </a:t>
            </a:r>
            <a:r>
              <a:rPr lang="hr-HR" dirty="0" err="1">
                <a:effectLst/>
                <a:latin typeface="+mj-lt"/>
                <a:ea typeface="Calibri" panose="020F0502020204030204" pitchFamily="34" charset="0"/>
                <a:cs typeface="Times New Roman" panose="02020603050405020304" pitchFamily="18" charset="0"/>
              </a:rPr>
              <a:t>of</a:t>
            </a:r>
            <a:r>
              <a:rPr lang="hr-HR" dirty="0">
                <a:effectLst/>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whom were working age population but retired</a:t>
            </a:r>
            <a:r>
              <a:rPr lang="hr-HR" dirty="0">
                <a:effectLst/>
                <a:latin typeface="+mj-lt"/>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r>
              <a:rPr lang="hr-HR" dirty="0">
                <a:latin typeface="+mj-lt"/>
                <a:cs typeface="Times New Roman" panose="02020603050405020304" pitchFamily="18" charset="0"/>
              </a:rPr>
              <a:t>25 </a:t>
            </a:r>
            <a:r>
              <a:rPr lang="hr-HR" dirty="0" err="1">
                <a:latin typeface="+mj-lt"/>
                <a:cs typeface="Times New Roman" panose="02020603050405020304" pitchFamily="18" charset="0"/>
              </a:rPr>
              <a:t>p.p</a:t>
            </a:r>
            <a:r>
              <a:rPr lang="hr-HR" dirty="0">
                <a:latin typeface="+mj-lt"/>
                <a:cs typeface="Times New Roman" panose="02020603050405020304" pitchFamily="18" charset="0"/>
              </a:rPr>
              <a:t> </a:t>
            </a:r>
            <a:r>
              <a:rPr lang="hr-HR" dirty="0" err="1">
                <a:latin typeface="+mj-lt"/>
                <a:cs typeface="Times New Roman" panose="02020603050405020304" pitchFamily="18" charset="0"/>
              </a:rPr>
              <a:t>higher</a:t>
            </a:r>
            <a:r>
              <a:rPr lang="hr-HR" dirty="0">
                <a:latin typeface="+mj-lt"/>
                <a:cs typeface="Times New Roman" panose="02020603050405020304" pitchFamily="18" charset="0"/>
              </a:rPr>
              <a:t> </a:t>
            </a:r>
            <a:r>
              <a:rPr lang="hr-HR" dirty="0" err="1">
                <a:latin typeface="+mj-lt"/>
                <a:cs typeface="Times New Roman" panose="02020603050405020304" pitchFamily="18" charset="0"/>
              </a:rPr>
              <a:t>public</a:t>
            </a:r>
            <a:r>
              <a:rPr lang="hr-HR" dirty="0">
                <a:latin typeface="+mj-lt"/>
                <a:cs typeface="Times New Roman" panose="02020603050405020304" pitchFamily="18" charset="0"/>
              </a:rPr>
              <a:t> </a:t>
            </a:r>
            <a:r>
              <a:rPr lang="hr-HR" dirty="0" err="1">
                <a:latin typeface="+mj-lt"/>
                <a:cs typeface="Times New Roman" panose="02020603050405020304" pitchFamily="18" charset="0"/>
              </a:rPr>
              <a:t>debt</a:t>
            </a:r>
            <a:r>
              <a:rPr lang="hr-HR" dirty="0">
                <a:latin typeface="+mj-lt"/>
                <a:cs typeface="Times New Roman" panose="02020603050405020304" pitchFamily="18" charset="0"/>
              </a:rPr>
              <a:t> </a:t>
            </a:r>
            <a:r>
              <a:rPr lang="hr-HR" dirty="0" err="1">
                <a:latin typeface="+mj-lt"/>
                <a:cs typeface="Times New Roman" panose="02020603050405020304" pitchFamily="18" charset="0"/>
              </a:rPr>
              <a:t>compared</a:t>
            </a:r>
            <a:r>
              <a:rPr lang="hr-HR" dirty="0">
                <a:latin typeface="+mj-lt"/>
                <a:cs typeface="Times New Roman" panose="02020603050405020304" pitchFamily="18" charset="0"/>
              </a:rPr>
              <a:t> to </a:t>
            </a:r>
            <a:r>
              <a:rPr lang="hr-HR" dirty="0" err="1">
                <a:latin typeface="+mj-lt"/>
                <a:cs typeface="Times New Roman" panose="02020603050405020304" pitchFamily="18" charset="0"/>
              </a:rPr>
              <a:t>the</a:t>
            </a:r>
            <a:r>
              <a:rPr lang="hr-HR" dirty="0">
                <a:latin typeface="+mj-lt"/>
                <a:cs typeface="Times New Roman" panose="02020603050405020304" pitchFamily="18" charset="0"/>
              </a:rPr>
              <a:t> </a:t>
            </a:r>
            <a:r>
              <a:rPr lang="hr-HR" dirty="0" err="1">
                <a:latin typeface="+mj-lt"/>
                <a:cs typeface="Times New Roman" panose="02020603050405020304" pitchFamily="18" charset="0"/>
              </a:rPr>
              <a:t>peer</a:t>
            </a:r>
            <a:r>
              <a:rPr lang="hr-HR" dirty="0">
                <a:latin typeface="+mj-lt"/>
                <a:cs typeface="Times New Roman" panose="02020603050405020304" pitchFamily="18" charset="0"/>
              </a:rPr>
              <a:t> </a:t>
            </a:r>
            <a:r>
              <a:rPr lang="hr-HR" dirty="0" err="1">
                <a:latin typeface="+mj-lt"/>
                <a:cs typeface="Times New Roman" panose="02020603050405020304" pitchFamily="18" charset="0"/>
              </a:rPr>
              <a:t>group</a:t>
            </a:r>
            <a:r>
              <a:rPr lang="hr-HR" dirty="0">
                <a:latin typeface="+mj-lt"/>
                <a:cs typeface="Times New Roman" panose="02020603050405020304" pitchFamily="18" charset="0"/>
              </a:rPr>
              <a:t> </a:t>
            </a:r>
            <a:r>
              <a:rPr lang="hr-HR" dirty="0" err="1">
                <a:latin typeface="+mj-lt"/>
                <a:cs typeface="Times New Roman" panose="02020603050405020304" pitchFamily="18" charset="0"/>
              </a:rPr>
              <a:t>of</a:t>
            </a:r>
            <a:r>
              <a:rPr lang="hr-HR" dirty="0">
                <a:latin typeface="+mj-lt"/>
                <a:cs typeface="Times New Roman" panose="02020603050405020304" pitchFamily="18" charset="0"/>
              </a:rPr>
              <a:t> </a:t>
            </a:r>
            <a:r>
              <a:rPr lang="hr-HR" dirty="0" err="1">
                <a:latin typeface="+mj-lt"/>
                <a:cs typeface="Times New Roman" panose="02020603050405020304" pitchFamily="18" charset="0"/>
              </a:rPr>
              <a:t>countries</a:t>
            </a:r>
            <a:r>
              <a:rPr lang="hr-HR" dirty="0">
                <a:latin typeface="+mj-lt"/>
                <a:cs typeface="Times New Roman" panose="02020603050405020304" pitchFamily="18" charset="0"/>
              </a:rPr>
              <a:t>, </a:t>
            </a:r>
            <a:r>
              <a:rPr lang="hr-HR" dirty="0" err="1">
                <a:latin typeface="+mj-lt"/>
                <a:cs typeface="Times New Roman" panose="02020603050405020304" pitchFamily="18" charset="0"/>
              </a:rPr>
              <a:t>mainly</a:t>
            </a:r>
            <a:r>
              <a:rPr lang="hr-HR" dirty="0">
                <a:latin typeface="+mj-lt"/>
                <a:cs typeface="Times New Roman" panose="02020603050405020304" pitchFamily="18" charset="0"/>
              </a:rPr>
              <a:t> as a </a:t>
            </a:r>
            <a:r>
              <a:rPr lang="hr-HR" dirty="0" err="1">
                <a:latin typeface="+mj-lt"/>
                <a:cs typeface="Times New Roman" panose="02020603050405020304" pitchFamily="18" charset="0"/>
              </a:rPr>
              <a:t>result</a:t>
            </a:r>
            <a:r>
              <a:rPr lang="hr-HR" dirty="0">
                <a:latin typeface="+mj-lt"/>
                <a:cs typeface="Times New Roman" panose="02020603050405020304" pitchFamily="18" charset="0"/>
              </a:rPr>
              <a:t> </a:t>
            </a:r>
            <a:r>
              <a:rPr lang="hr-HR" dirty="0" err="1">
                <a:latin typeface="+mj-lt"/>
                <a:cs typeface="Times New Roman" panose="02020603050405020304" pitchFamily="18" charset="0"/>
              </a:rPr>
              <a:t>of</a:t>
            </a:r>
            <a:r>
              <a:rPr lang="hr-HR" dirty="0">
                <a:latin typeface="+mj-lt"/>
                <a:cs typeface="Times New Roman" panose="02020603050405020304" pitchFamily="18" charset="0"/>
              </a:rPr>
              <a:t> </a:t>
            </a:r>
            <a:r>
              <a:rPr lang="hr-HR" dirty="0" err="1">
                <a:latin typeface="+mj-lt"/>
                <a:cs typeface="Times New Roman" panose="02020603050405020304" pitchFamily="18" charset="0"/>
              </a:rPr>
              <a:t>war</a:t>
            </a:r>
            <a:endParaRPr lang="hr-HR" dirty="0">
              <a:latin typeface="+mj-lt"/>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hr-HR" dirty="0">
                <a:latin typeface="+mj-lt"/>
                <a:cs typeface="Times New Roman" panose="02020603050405020304" pitchFamily="18" charset="0"/>
              </a:rPr>
              <a:t>State </a:t>
            </a:r>
            <a:r>
              <a:rPr lang="hr-HR" dirty="0" err="1">
                <a:latin typeface="+mj-lt"/>
                <a:cs typeface="Times New Roman" panose="02020603050405020304" pitchFamily="18" charset="0"/>
              </a:rPr>
              <a:t>owned</a:t>
            </a:r>
            <a:r>
              <a:rPr lang="hr-HR" dirty="0">
                <a:latin typeface="+mj-lt"/>
                <a:cs typeface="Times New Roman" panose="02020603050405020304" pitchFamily="18" charset="0"/>
              </a:rPr>
              <a:t> </a:t>
            </a:r>
            <a:r>
              <a:rPr lang="hr-HR" dirty="0" err="1">
                <a:latin typeface="+mj-lt"/>
                <a:cs typeface="Times New Roman" panose="02020603050405020304" pitchFamily="18" charset="0"/>
              </a:rPr>
              <a:t>companies</a:t>
            </a:r>
            <a:r>
              <a:rPr lang="hr-HR" dirty="0">
                <a:latin typeface="+mj-lt"/>
                <a:cs typeface="Times New Roman" panose="02020603050405020304" pitchFamily="18" charset="0"/>
              </a:rPr>
              <a:t> </a:t>
            </a:r>
            <a:r>
              <a:rPr lang="hr-HR" dirty="0" err="1">
                <a:latin typeface="+mj-lt"/>
                <a:cs typeface="Times New Roman" panose="02020603050405020304" pitchFamily="18" charset="0"/>
              </a:rPr>
              <a:t>and</a:t>
            </a:r>
            <a:r>
              <a:rPr lang="hr-HR" dirty="0">
                <a:latin typeface="+mj-lt"/>
                <a:cs typeface="Times New Roman" panose="02020603050405020304" pitchFamily="18" charset="0"/>
              </a:rPr>
              <a:t> g</a:t>
            </a:r>
            <a:r>
              <a:rPr lang="en-US" dirty="0" err="1">
                <a:latin typeface="+mj-lt"/>
                <a:cs typeface="Times New Roman" panose="02020603050405020304" pitchFamily="18" charset="0"/>
              </a:rPr>
              <a:t>eneral</a:t>
            </a:r>
            <a:r>
              <a:rPr lang="en-US" dirty="0">
                <a:latin typeface="+mj-lt"/>
                <a:cs typeface="Times New Roman" panose="02020603050405020304" pitchFamily="18" charset="0"/>
              </a:rPr>
              <a:t> government too large and </a:t>
            </a:r>
            <a:r>
              <a:rPr lang="en-GB" dirty="0">
                <a:latin typeface="+mj-lt"/>
                <a:cs typeface="Times New Roman" panose="02020603050405020304" pitchFamily="18" charset="0"/>
              </a:rPr>
              <a:t>inefficient </a:t>
            </a:r>
            <a:endParaRPr lang="hr-HR" dirty="0">
              <a:latin typeface="+mj-lt"/>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AU" dirty="0">
                <a:latin typeface="+mj-lt"/>
                <a:cs typeface="Times New Roman" panose="02020603050405020304" pitchFamily="18" charset="0"/>
              </a:rPr>
              <a:t>Lack of significant</a:t>
            </a:r>
            <a:r>
              <a:rPr lang="en-US" dirty="0">
                <a:latin typeface="+mj-lt"/>
                <a:cs typeface="Times New Roman" panose="02020603050405020304" pitchFamily="18" charset="0"/>
              </a:rPr>
              <a:t> structural reforms</a:t>
            </a:r>
            <a:r>
              <a:rPr lang="hr-HR" dirty="0">
                <a:latin typeface="+mj-lt"/>
                <a:cs typeface="Times New Roman" panose="02020603050405020304" pitchFamily="18" charset="0"/>
              </a:rPr>
              <a:t> (</a:t>
            </a:r>
            <a:r>
              <a:rPr lang="hr-HR" dirty="0" err="1">
                <a:latin typeface="+mj-lt"/>
                <a:cs typeface="Times New Roman" panose="02020603050405020304" pitchFamily="18" charset="0"/>
              </a:rPr>
              <a:t>product</a:t>
            </a:r>
            <a:r>
              <a:rPr lang="hr-HR" dirty="0">
                <a:latin typeface="+mj-lt"/>
                <a:cs typeface="Times New Roman" panose="02020603050405020304" pitchFamily="18" charset="0"/>
              </a:rPr>
              <a:t> </a:t>
            </a:r>
            <a:r>
              <a:rPr lang="hr-HR" dirty="0" err="1">
                <a:latin typeface="+mj-lt"/>
                <a:cs typeface="Times New Roman" panose="02020603050405020304" pitchFamily="18" charset="0"/>
              </a:rPr>
              <a:t>and</a:t>
            </a:r>
            <a:r>
              <a:rPr lang="hr-HR" dirty="0">
                <a:latin typeface="+mj-lt"/>
                <a:cs typeface="Times New Roman" panose="02020603050405020304" pitchFamily="18" charset="0"/>
              </a:rPr>
              <a:t> </a:t>
            </a:r>
            <a:r>
              <a:rPr lang="hr-HR" dirty="0" err="1">
                <a:latin typeface="+mj-lt"/>
                <a:cs typeface="Times New Roman" panose="02020603050405020304" pitchFamily="18" charset="0"/>
              </a:rPr>
              <a:t>labor</a:t>
            </a:r>
            <a:r>
              <a:rPr lang="hr-HR" dirty="0">
                <a:latin typeface="+mj-lt"/>
                <a:cs typeface="Times New Roman" panose="02020603050405020304" pitchFamily="18" charset="0"/>
              </a:rPr>
              <a:t> </a:t>
            </a:r>
            <a:r>
              <a:rPr lang="hr-HR" dirty="0" err="1">
                <a:latin typeface="+mj-lt"/>
                <a:cs typeface="Times New Roman" panose="02020603050405020304" pitchFamily="18" charset="0"/>
              </a:rPr>
              <a:t>market</a:t>
            </a:r>
            <a:r>
              <a:rPr lang="hr-HR" dirty="0">
                <a:latin typeface="+mj-lt"/>
                <a:cs typeface="Times New Roman" panose="02020603050405020304" pitchFamily="18" charset="0"/>
              </a:rPr>
              <a:t> </a:t>
            </a:r>
            <a:r>
              <a:rPr lang="hr-HR" dirty="0" err="1">
                <a:latin typeface="+mj-lt"/>
                <a:cs typeface="Times New Roman" panose="02020603050405020304" pitchFamily="18" charset="0"/>
              </a:rPr>
              <a:t>reforms</a:t>
            </a:r>
            <a:r>
              <a:rPr lang="hr-HR" dirty="0">
                <a:latin typeface="+mj-lt"/>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endParaRPr lang="en-US" sz="2400" dirty="0">
              <a:latin typeface="+mj-lt"/>
            </a:endParaRPr>
          </a:p>
        </p:txBody>
      </p:sp>
      <p:sp>
        <p:nvSpPr>
          <p:cNvPr id="7" name="Rezervirano mjesto broja slajda 6">
            <a:extLst>
              <a:ext uri="{FF2B5EF4-FFF2-40B4-BE49-F238E27FC236}">
                <a16:creationId xmlns:a16="http://schemas.microsoft.com/office/drawing/2014/main" id="{D417F74C-FDD4-481A-9896-0B487C9C6E01}"/>
              </a:ext>
            </a:extLst>
          </p:cNvPr>
          <p:cNvSpPr>
            <a:spLocks noGrp="1"/>
          </p:cNvSpPr>
          <p:nvPr>
            <p:ph type="sldNum" sz="quarter" idx="10"/>
          </p:nvPr>
        </p:nvSpPr>
        <p:spPr/>
        <p:txBody>
          <a:bodyPr/>
          <a:lstStyle/>
          <a:p>
            <a:fld id="{B3C66777-559C-41C4-AEA7-7444B2570E23}" type="slidenum">
              <a:rPr lang="hr-HR" smtClean="0"/>
              <a:t>12</a:t>
            </a:fld>
            <a:endParaRPr lang="hr-HR"/>
          </a:p>
        </p:txBody>
      </p:sp>
    </p:spTree>
    <p:extLst>
      <p:ext uri="{BB962C8B-B14F-4D97-AF65-F5344CB8AC3E}">
        <p14:creationId xmlns:p14="http://schemas.microsoft.com/office/powerpoint/2010/main" val="630219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092D8C6-6F9D-496B-9AAE-95C833ED11B4}"/>
              </a:ext>
            </a:extLst>
          </p:cNvPr>
          <p:cNvSpPr>
            <a:spLocks noGrp="1"/>
          </p:cNvSpPr>
          <p:nvPr>
            <p:ph type="title"/>
          </p:nvPr>
        </p:nvSpPr>
        <p:spPr>
          <a:xfrm>
            <a:off x="855103" y="821696"/>
            <a:ext cx="9899245" cy="394723"/>
          </a:xfrm>
        </p:spPr>
        <p:txBody>
          <a:bodyPr/>
          <a:lstStyle/>
          <a:p>
            <a:r>
              <a:rPr lang="hr-HR" sz="2700" b="1" dirty="0"/>
              <a:t>... </a:t>
            </a:r>
            <a:r>
              <a:rPr lang="en-US" sz="2700" b="1" dirty="0"/>
              <a:t>result</a:t>
            </a:r>
            <a:r>
              <a:rPr lang="hr-HR" sz="2700" b="1" dirty="0" err="1"/>
              <a:t>ing</a:t>
            </a:r>
            <a:r>
              <a:rPr lang="hr-HR" sz="2700" b="1" dirty="0"/>
              <a:t> </a:t>
            </a:r>
            <a:r>
              <a:rPr lang="hr-HR" sz="2700" b="1" dirty="0" err="1"/>
              <a:t>in</a:t>
            </a:r>
            <a:r>
              <a:rPr lang="hr-HR" sz="2700" b="1" dirty="0"/>
              <a:t> a</a:t>
            </a:r>
            <a:r>
              <a:rPr lang="en-AU" sz="2700" b="1" dirty="0"/>
              <a:t> relatively poor business environment </a:t>
            </a:r>
          </a:p>
        </p:txBody>
      </p:sp>
      <p:sp>
        <p:nvSpPr>
          <p:cNvPr id="7" name="Rezervirano mjesto teksta 6">
            <a:extLst>
              <a:ext uri="{FF2B5EF4-FFF2-40B4-BE49-F238E27FC236}">
                <a16:creationId xmlns:a16="http://schemas.microsoft.com/office/drawing/2014/main" id="{A510D1D5-64EB-48EB-BA01-8499A7BB6D8F}"/>
              </a:ext>
            </a:extLst>
          </p:cNvPr>
          <p:cNvSpPr>
            <a:spLocks noGrp="1"/>
          </p:cNvSpPr>
          <p:nvPr>
            <p:ph type="body" idx="1"/>
          </p:nvPr>
        </p:nvSpPr>
        <p:spPr>
          <a:xfrm>
            <a:off x="794727" y="1717443"/>
            <a:ext cx="4374597" cy="191367"/>
          </a:xfrm>
        </p:spPr>
        <p:txBody>
          <a:bodyPr/>
          <a:lstStyle/>
          <a:p>
            <a:pPr algn="ctr"/>
            <a:r>
              <a:rPr lang="hr-HR" sz="1500" dirty="0" err="1"/>
              <a:t>Doing</a:t>
            </a:r>
            <a:r>
              <a:rPr lang="hr-HR" sz="1500" dirty="0"/>
              <a:t> Business</a:t>
            </a:r>
            <a:endParaRPr lang="hr-HR" sz="1600" dirty="0"/>
          </a:p>
        </p:txBody>
      </p:sp>
      <p:sp>
        <p:nvSpPr>
          <p:cNvPr id="8" name="Rezervirano mjesto teksta 7">
            <a:extLst>
              <a:ext uri="{FF2B5EF4-FFF2-40B4-BE49-F238E27FC236}">
                <a16:creationId xmlns:a16="http://schemas.microsoft.com/office/drawing/2014/main" id="{9EAFDB61-E7D5-4B81-9D00-BCB42A2914AB}"/>
              </a:ext>
            </a:extLst>
          </p:cNvPr>
          <p:cNvSpPr>
            <a:spLocks noGrp="1"/>
          </p:cNvSpPr>
          <p:nvPr>
            <p:ph type="body" sz="quarter" idx="3"/>
          </p:nvPr>
        </p:nvSpPr>
        <p:spPr>
          <a:xfrm>
            <a:off x="6096000" y="1717443"/>
            <a:ext cx="4069195" cy="386194"/>
          </a:xfrm>
        </p:spPr>
        <p:txBody>
          <a:bodyPr/>
          <a:lstStyle/>
          <a:p>
            <a:pPr algn="ctr"/>
            <a:r>
              <a:rPr lang="en-US" sz="1500" dirty="0"/>
              <a:t>Global Competitiveness Index</a:t>
            </a:r>
          </a:p>
        </p:txBody>
      </p:sp>
      <p:sp>
        <p:nvSpPr>
          <p:cNvPr id="5" name="Rezervirano mjesto broja slajda 4">
            <a:extLst>
              <a:ext uri="{FF2B5EF4-FFF2-40B4-BE49-F238E27FC236}">
                <a16:creationId xmlns:a16="http://schemas.microsoft.com/office/drawing/2014/main" id="{ACC98196-5AF4-4725-9B11-B980E5D1036D}"/>
              </a:ext>
            </a:extLst>
          </p:cNvPr>
          <p:cNvSpPr>
            <a:spLocks noGrp="1"/>
          </p:cNvSpPr>
          <p:nvPr>
            <p:ph type="sldNum" sz="quarter" idx="10"/>
          </p:nvPr>
        </p:nvSpPr>
        <p:spPr/>
        <p:txBody>
          <a:bodyPr/>
          <a:lstStyle/>
          <a:p>
            <a:fld id="{B3C66777-559C-41C4-AEA7-7444B2570E23}" type="slidenum">
              <a:rPr lang="hr-HR" smtClean="0"/>
              <a:t>13</a:t>
            </a:fld>
            <a:endParaRPr lang="hr-HR"/>
          </a:p>
        </p:txBody>
      </p:sp>
      <p:sp>
        <p:nvSpPr>
          <p:cNvPr id="10" name="TekstniOkvir 9">
            <a:extLst>
              <a:ext uri="{FF2B5EF4-FFF2-40B4-BE49-F238E27FC236}">
                <a16:creationId xmlns:a16="http://schemas.microsoft.com/office/drawing/2014/main" id="{16D3F376-28FF-4F12-986E-EC10F88D3266}"/>
              </a:ext>
            </a:extLst>
          </p:cNvPr>
          <p:cNvSpPr txBox="1"/>
          <p:nvPr/>
        </p:nvSpPr>
        <p:spPr>
          <a:xfrm>
            <a:off x="794727" y="5487457"/>
            <a:ext cx="4777156" cy="646331"/>
          </a:xfrm>
          <a:prstGeom prst="rect">
            <a:avLst/>
          </a:prstGeom>
        </p:spPr>
        <p:txBody>
          <a:bodyPr wrap="square" rtlCol="0">
            <a:spAutoFit/>
          </a:bodyPr>
          <a:lstStyle>
            <a:defPPr>
              <a:defRPr lang="sr-Latn-RS"/>
            </a:defPPr>
            <a:lvl1pPr>
              <a:defRPr sz="700">
                <a:solidFill>
                  <a:schemeClr val="bg1">
                    <a:lumMod val="50000"/>
                  </a:schemeClr>
                </a:solidFill>
              </a:defRPr>
            </a:lvl1pPr>
          </a:lstStyle>
          <a:p>
            <a:r>
              <a:rPr lang="hr-HR" sz="900" dirty="0"/>
              <a:t>Note: </a:t>
            </a:r>
            <a:r>
              <a:rPr lang="hr-HR" sz="900" dirty="0" err="1"/>
              <a:t>Ranking</a:t>
            </a:r>
            <a:r>
              <a:rPr lang="hr-HR" sz="900" dirty="0"/>
              <a:t> – </a:t>
            </a:r>
            <a:r>
              <a:rPr lang="hr-HR" sz="900" dirty="0" err="1"/>
              <a:t>higher</a:t>
            </a:r>
            <a:r>
              <a:rPr lang="hr-HR" sz="900" dirty="0"/>
              <a:t> </a:t>
            </a:r>
            <a:r>
              <a:rPr lang="hr-HR" sz="900" dirty="0" err="1"/>
              <a:t>score</a:t>
            </a:r>
            <a:r>
              <a:rPr lang="hr-HR" sz="900" dirty="0"/>
              <a:t> </a:t>
            </a:r>
            <a:r>
              <a:rPr lang="hr-HR" sz="900" dirty="0" err="1"/>
              <a:t>means</a:t>
            </a:r>
            <a:r>
              <a:rPr lang="hr-HR" sz="900" dirty="0"/>
              <a:t> </a:t>
            </a:r>
            <a:r>
              <a:rPr lang="hr-HR" sz="900" dirty="0" err="1"/>
              <a:t>worse</a:t>
            </a:r>
            <a:r>
              <a:rPr lang="hr-HR" sz="900" dirty="0"/>
              <a:t> </a:t>
            </a:r>
            <a:r>
              <a:rPr lang="hr-HR" sz="900" dirty="0" err="1"/>
              <a:t>position</a:t>
            </a:r>
            <a:r>
              <a:rPr lang="hr-HR" sz="900" dirty="0"/>
              <a:t>. </a:t>
            </a:r>
            <a:r>
              <a:rPr lang="en-AU" sz="900" dirty="0"/>
              <a:t>PEER countries refer to Bulgaria, Czech Republic, Estonia, Hungary, Lithuania, Latvia, Poland, Romania, Slovakia and Slovenia</a:t>
            </a:r>
            <a:r>
              <a:rPr lang="hr-HR" sz="900" dirty="0"/>
              <a:t>. </a:t>
            </a:r>
          </a:p>
          <a:p>
            <a:r>
              <a:rPr lang="hr-HR" sz="900" dirty="0" err="1"/>
              <a:t>Source</a:t>
            </a:r>
            <a:r>
              <a:rPr lang="hr-HR" sz="900" dirty="0"/>
              <a:t>: </a:t>
            </a:r>
            <a:r>
              <a:rPr lang="hr-HR" sz="900" dirty="0">
                <a:effectLst/>
                <a:latin typeface="Life L2" panose="02020602060305020304" pitchFamily="18" charset="-18"/>
                <a:ea typeface="Calibri" panose="020F0502020204030204" pitchFamily="34" charset="0"/>
                <a:cs typeface="Times New Roman" panose="02020603050405020304" pitchFamily="18" charset="0"/>
              </a:rPr>
              <a:t>World Bank, </a:t>
            </a:r>
            <a:r>
              <a:rPr lang="hr-HR" sz="900" dirty="0" err="1">
                <a:effectLst/>
                <a:latin typeface="Life L2" panose="02020602060305020304" pitchFamily="18" charset="-18"/>
                <a:ea typeface="Calibri" panose="020F0502020204030204" pitchFamily="34" charset="0"/>
                <a:cs typeface="Times New Roman" panose="02020603050405020304" pitchFamily="18" charset="0"/>
              </a:rPr>
              <a:t>Doing</a:t>
            </a:r>
            <a:r>
              <a:rPr lang="hr-HR" sz="900" dirty="0">
                <a:effectLst/>
                <a:latin typeface="Life L2" panose="02020602060305020304" pitchFamily="18" charset="-18"/>
                <a:ea typeface="Calibri" panose="020F0502020204030204" pitchFamily="34" charset="0"/>
                <a:cs typeface="Times New Roman" panose="02020603050405020304" pitchFamily="18" charset="0"/>
              </a:rPr>
              <a:t> Business 2015</a:t>
            </a:r>
            <a:endParaRPr lang="hr-HR" sz="900" dirty="0"/>
          </a:p>
        </p:txBody>
      </p:sp>
      <p:sp>
        <p:nvSpPr>
          <p:cNvPr id="12" name="TekstniOkvir 11">
            <a:extLst>
              <a:ext uri="{FF2B5EF4-FFF2-40B4-BE49-F238E27FC236}">
                <a16:creationId xmlns:a16="http://schemas.microsoft.com/office/drawing/2014/main" id="{01F0B945-2122-4511-A1D4-41C0453CC489}"/>
              </a:ext>
            </a:extLst>
          </p:cNvPr>
          <p:cNvSpPr txBox="1"/>
          <p:nvPr/>
        </p:nvSpPr>
        <p:spPr>
          <a:xfrm>
            <a:off x="6096000" y="5510540"/>
            <a:ext cx="4777156" cy="369332"/>
          </a:xfrm>
          <a:prstGeom prst="rect">
            <a:avLst/>
          </a:prstGeom>
        </p:spPr>
        <p:txBody>
          <a:bodyPr wrap="square" rtlCol="0">
            <a:spAutoFit/>
          </a:bodyPr>
          <a:lstStyle>
            <a:defPPr>
              <a:defRPr lang="sr-Latn-RS"/>
            </a:defPPr>
            <a:lvl1pPr>
              <a:defRPr sz="900">
                <a:solidFill>
                  <a:schemeClr val="bg1">
                    <a:lumMod val="50000"/>
                  </a:schemeClr>
                </a:solidFill>
              </a:defRPr>
            </a:lvl1pPr>
          </a:lstStyle>
          <a:p>
            <a:r>
              <a:rPr lang="hr-HR" sz="900" dirty="0"/>
              <a:t>Note: </a:t>
            </a:r>
            <a:r>
              <a:rPr lang="hr-HR" sz="900" dirty="0" err="1"/>
              <a:t>Ranking</a:t>
            </a:r>
            <a:r>
              <a:rPr lang="hr-HR" sz="900" dirty="0"/>
              <a:t> – </a:t>
            </a:r>
            <a:r>
              <a:rPr lang="hr-HR" sz="900" dirty="0" err="1"/>
              <a:t>higher</a:t>
            </a:r>
            <a:r>
              <a:rPr lang="hr-HR" sz="900" dirty="0"/>
              <a:t> </a:t>
            </a:r>
            <a:r>
              <a:rPr lang="hr-HR" sz="900" dirty="0" err="1"/>
              <a:t>score</a:t>
            </a:r>
            <a:r>
              <a:rPr lang="hr-HR" sz="900" dirty="0"/>
              <a:t> </a:t>
            </a:r>
            <a:r>
              <a:rPr lang="hr-HR" sz="900" dirty="0" err="1"/>
              <a:t>means</a:t>
            </a:r>
            <a:r>
              <a:rPr lang="hr-HR" sz="900" dirty="0"/>
              <a:t> </a:t>
            </a:r>
            <a:r>
              <a:rPr lang="hr-HR" sz="900" dirty="0" err="1"/>
              <a:t>worse</a:t>
            </a:r>
            <a:r>
              <a:rPr lang="hr-HR" sz="900" dirty="0"/>
              <a:t> </a:t>
            </a:r>
            <a:r>
              <a:rPr lang="hr-HR" sz="900" dirty="0" err="1"/>
              <a:t>position</a:t>
            </a:r>
            <a:r>
              <a:rPr lang="hr-HR" sz="900" dirty="0"/>
              <a:t>.</a:t>
            </a:r>
            <a:endParaRPr lang="hr-HR" dirty="0"/>
          </a:p>
          <a:p>
            <a:r>
              <a:rPr lang="en-US" dirty="0"/>
              <a:t>Source: World Economic Forum, Global Competitiveness Report 2014-2015</a:t>
            </a:r>
            <a:endParaRPr lang="hr-HR" dirty="0"/>
          </a:p>
        </p:txBody>
      </p:sp>
      <p:pic>
        <p:nvPicPr>
          <p:cNvPr id="4" name="Slika 3">
            <a:extLst>
              <a:ext uri="{FF2B5EF4-FFF2-40B4-BE49-F238E27FC236}">
                <a16:creationId xmlns:a16="http://schemas.microsoft.com/office/drawing/2014/main" id="{2551A9BF-5BF0-4F85-BAD2-2F4CA3C34283}"/>
              </a:ext>
            </a:extLst>
          </p:cNvPr>
          <p:cNvPicPr>
            <a:picLocks noChangeAspect="1"/>
          </p:cNvPicPr>
          <p:nvPr/>
        </p:nvPicPr>
        <p:blipFill>
          <a:blip r:embed="rId3"/>
          <a:stretch>
            <a:fillRect/>
          </a:stretch>
        </p:blipFill>
        <p:spPr>
          <a:xfrm>
            <a:off x="1219342" y="2247457"/>
            <a:ext cx="3949982" cy="3240000"/>
          </a:xfrm>
          <a:prstGeom prst="rect">
            <a:avLst/>
          </a:prstGeom>
        </p:spPr>
      </p:pic>
      <p:pic>
        <p:nvPicPr>
          <p:cNvPr id="9" name="Slika 8">
            <a:extLst>
              <a:ext uri="{FF2B5EF4-FFF2-40B4-BE49-F238E27FC236}">
                <a16:creationId xmlns:a16="http://schemas.microsoft.com/office/drawing/2014/main" id="{2AB1C94D-DAD6-47DE-B128-D279694CC942}"/>
              </a:ext>
            </a:extLst>
          </p:cNvPr>
          <p:cNvPicPr>
            <a:picLocks noChangeAspect="1"/>
          </p:cNvPicPr>
          <p:nvPr/>
        </p:nvPicPr>
        <p:blipFill>
          <a:blip r:embed="rId4"/>
          <a:stretch>
            <a:fillRect/>
          </a:stretch>
        </p:blipFill>
        <p:spPr>
          <a:xfrm>
            <a:off x="6096000" y="2103637"/>
            <a:ext cx="4249822" cy="3383820"/>
          </a:xfrm>
          <a:prstGeom prst="rect">
            <a:avLst/>
          </a:prstGeom>
        </p:spPr>
      </p:pic>
    </p:spTree>
    <p:extLst>
      <p:ext uri="{BB962C8B-B14F-4D97-AF65-F5344CB8AC3E}">
        <p14:creationId xmlns:p14="http://schemas.microsoft.com/office/powerpoint/2010/main" val="3177200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4441463-74BA-457C-A40D-48F8511D14D9}"/>
              </a:ext>
            </a:extLst>
          </p:cNvPr>
          <p:cNvSpPr>
            <a:spLocks noGrp="1"/>
          </p:cNvSpPr>
          <p:nvPr>
            <p:ph type="title"/>
          </p:nvPr>
        </p:nvSpPr>
        <p:spPr>
          <a:xfrm>
            <a:off x="914399" y="582753"/>
            <a:ext cx="10167466" cy="85664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sz="2930" b="1" dirty="0">
                <a:solidFill>
                  <a:schemeClr val="accent1"/>
                </a:solidFill>
              </a:rPr>
              <a:t>Structural Reforms in the Banking Sector after the War</a:t>
            </a:r>
            <a:br>
              <a:rPr lang="hr-HR" sz="2930" b="1" dirty="0">
                <a:solidFill>
                  <a:schemeClr val="accent1"/>
                </a:solidFill>
              </a:rPr>
            </a:br>
            <a:r>
              <a:rPr lang="en-US" sz="2930" b="1" dirty="0"/>
              <a:t> </a:t>
            </a:r>
            <a:endParaRPr lang="hr-HR" sz="2930" b="1" dirty="0"/>
          </a:p>
        </p:txBody>
      </p:sp>
      <p:sp>
        <p:nvSpPr>
          <p:cNvPr id="3" name="Rezervirano mjesto sadržaja 2">
            <a:extLst>
              <a:ext uri="{FF2B5EF4-FFF2-40B4-BE49-F238E27FC236}">
                <a16:creationId xmlns:a16="http://schemas.microsoft.com/office/drawing/2014/main" id="{3784C17D-0DD4-4972-BF12-29045D502028}"/>
              </a:ext>
            </a:extLst>
          </p:cNvPr>
          <p:cNvSpPr>
            <a:spLocks noGrp="1"/>
          </p:cNvSpPr>
          <p:nvPr>
            <p:ph idx="1"/>
          </p:nvPr>
        </p:nvSpPr>
        <p:spPr>
          <a:xfrm>
            <a:off x="914399" y="1563926"/>
            <a:ext cx="10312401" cy="4484074"/>
          </a:xfrm>
        </p:spPr>
        <p:txBody>
          <a:bodyPr>
            <a:normAutofit/>
          </a:bodyPr>
          <a:lstStyle/>
          <a:p>
            <a:pPr lvl="1" indent="0"/>
            <a:endParaRPr lang="hr-HR" sz="2200" dirty="0"/>
          </a:p>
          <a:p>
            <a:pPr marL="1225181" lvl="1" indent="-457200">
              <a:buFont typeface="+mj-lt"/>
              <a:buAutoNum type="arabicParenR"/>
            </a:pPr>
            <a:r>
              <a:rPr lang="en-GB" sz="2200" dirty="0"/>
              <a:t>Legacy issues in the banking sector dating back to socialist Yugoslavia</a:t>
            </a:r>
          </a:p>
          <a:p>
            <a:pPr marL="1225181" lvl="1" indent="-457200">
              <a:buFont typeface="+mj-lt"/>
              <a:buAutoNum type="arabicParenR"/>
            </a:pPr>
            <a:r>
              <a:rPr lang="en-GB" sz="2200" dirty="0"/>
              <a:t>Why structural reforms in the banking sector are needed after the war?</a:t>
            </a:r>
          </a:p>
          <a:p>
            <a:pPr marL="1225181" lvl="1" indent="-457200">
              <a:buFont typeface="+mj-lt"/>
              <a:buAutoNum type="arabicParenR"/>
            </a:pPr>
            <a:r>
              <a:rPr lang="hr-HR" sz="2200" dirty="0"/>
              <a:t>Bank </a:t>
            </a:r>
            <a:r>
              <a:rPr lang="hr-HR" sz="2200" dirty="0" err="1"/>
              <a:t>rehabilitation</a:t>
            </a:r>
            <a:r>
              <a:rPr lang="hr-HR" sz="2200" dirty="0"/>
              <a:t> i</a:t>
            </a:r>
            <a:r>
              <a:rPr lang="en-US" sz="2200" dirty="0"/>
              <a:t>n 1991</a:t>
            </a:r>
            <a:r>
              <a:rPr lang="hr-HR" sz="2200" dirty="0"/>
              <a:t>/</a:t>
            </a:r>
            <a:r>
              <a:rPr lang="en-US" sz="2200" dirty="0"/>
              <a:t>1992</a:t>
            </a:r>
          </a:p>
          <a:p>
            <a:pPr marL="1225181" lvl="1" indent="-457200">
              <a:buFont typeface="+mj-lt"/>
              <a:buAutoNum type="arabicParenR"/>
            </a:pPr>
            <a:r>
              <a:rPr lang="en-US" sz="2200" dirty="0"/>
              <a:t>Subsequent rehabilitation</a:t>
            </a:r>
            <a:r>
              <a:rPr lang="hr-HR" sz="2200" dirty="0"/>
              <a:t>s</a:t>
            </a:r>
            <a:r>
              <a:rPr lang="en-US" sz="2200" dirty="0"/>
              <a:t> and privatization of banks</a:t>
            </a:r>
          </a:p>
          <a:p>
            <a:endParaRPr lang="hr-HR" sz="2200" dirty="0"/>
          </a:p>
        </p:txBody>
      </p:sp>
      <p:sp>
        <p:nvSpPr>
          <p:cNvPr id="4" name="Rezervirano mjesto broja slajda 3">
            <a:extLst>
              <a:ext uri="{FF2B5EF4-FFF2-40B4-BE49-F238E27FC236}">
                <a16:creationId xmlns:a16="http://schemas.microsoft.com/office/drawing/2014/main" id="{96D2CEF4-5E91-4B84-B874-B69F45D61676}"/>
              </a:ext>
            </a:extLst>
          </p:cNvPr>
          <p:cNvSpPr>
            <a:spLocks noGrp="1"/>
          </p:cNvSpPr>
          <p:nvPr>
            <p:ph type="sldNum" sz="quarter" idx="10"/>
          </p:nvPr>
        </p:nvSpPr>
        <p:spPr/>
        <p:txBody>
          <a:bodyPr/>
          <a:lstStyle/>
          <a:p>
            <a:fld id="{B3C66777-559C-41C4-AEA7-7444B2570E23}" type="slidenum">
              <a:rPr lang="hr-HR" smtClean="0"/>
              <a:t>14</a:t>
            </a:fld>
            <a:endParaRPr lang="hr-HR"/>
          </a:p>
        </p:txBody>
      </p:sp>
    </p:spTree>
    <p:extLst>
      <p:ext uri="{BB962C8B-B14F-4D97-AF65-F5344CB8AC3E}">
        <p14:creationId xmlns:p14="http://schemas.microsoft.com/office/powerpoint/2010/main" val="122352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247C998-D34C-4159-8B8A-0F2A845B2338}"/>
              </a:ext>
            </a:extLst>
          </p:cNvPr>
          <p:cNvSpPr>
            <a:spLocks noGrp="1"/>
          </p:cNvSpPr>
          <p:nvPr>
            <p:ph type="title"/>
          </p:nvPr>
        </p:nvSpPr>
        <p:spPr>
          <a:xfrm>
            <a:off x="753626" y="495393"/>
            <a:ext cx="10267949" cy="93564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hr-HR" sz="2930" b="1" dirty="0"/>
              <a:t>1) </a:t>
            </a:r>
            <a:r>
              <a:rPr lang="hr-HR" sz="3200" b="1" dirty="0" err="1"/>
              <a:t>Legacy</a:t>
            </a:r>
            <a:r>
              <a:rPr lang="hr-HR" sz="3200" b="1" dirty="0"/>
              <a:t> </a:t>
            </a:r>
            <a:r>
              <a:rPr lang="hr-HR" sz="3200" b="1" dirty="0" err="1"/>
              <a:t>issues</a:t>
            </a:r>
            <a:r>
              <a:rPr lang="en-US" sz="3200" b="1" dirty="0"/>
              <a:t> in the banking sector </a:t>
            </a:r>
            <a:r>
              <a:rPr lang="hr-HR" sz="3200" b="1" dirty="0" err="1"/>
              <a:t>dating</a:t>
            </a:r>
            <a:r>
              <a:rPr lang="hr-HR" sz="3200" b="1" dirty="0"/>
              <a:t> </a:t>
            </a:r>
            <a:r>
              <a:rPr lang="hr-HR" sz="3200" b="1" dirty="0" err="1"/>
              <a:t>back</a:t>
            </a:r>
            <a:r>
              <a:rPr lang="hr-HR" sz="3200" b="1" dirty="0"/>
              <a:t> to </a:t>
            </a:r>
            <a:r>
              <a:rPr lang="hr-HR" sz="3200" b="1" dirty="0" err="1"/>
              <a:t>socialist</a:t>
            </a:r>
            <a:r>
              <a:rPr lang="hr-HR" sz="3200" b="1" dirty="0"/>
              <a:t> </a:t>
            </a:r>
            <a:r>
              <a:rPr lang="hr-HR" sz="3200" b="1" dirty="0" err="1"/>
              <a:t>Yugoslavia</a:t>
            </a:r>
            <a:endParaRPr lang="hr-HR" sz="2930" b="1" dirty="0"/>
          </a:p>
        </p:txBody>
      </p:sp>
      <p:sp>
        <p:nvSpPr>
          <p:cNvPr id="3" name="Rezervirano mjesto sadržaja 2">
            <a:extLst>
              <a:ext uri="{FF2B5EF4-FFF2-40B4-BE49-F238E27FC236}">
                <a16:creationId xmlns:a16="http://schemas.microsoft.com/office/drawing/2014/main" id="{89E29F6D-B6D7-4738-B166-7D9C19231258}"/>
              </a:ext>
            </a:extLst>
          </p:cNvPr>
          <p:cNvSpPr>
            <a:spLocks noGrp="1"/>
          </p:cNvSpPr>
          <p:nvPr>
            <p:ph idx="1"/>
          </p:nvPr>
        </p:nvSpPr>
        <p:spPr>
          <a:xfrm>
            <a:off x="753626" y="1920000"/>
            <a:ext cx="11023041" cy="4128000"/>
          </a:xfrm>
        </p:spPr>
        <p:txBody>
          <a:bodyPr>
            <a:normAutofit/>
          </a:bodyPr>
          <a:lstStyle/>
          <a:p>
            <a:pPr marL="342900" indent="-342900">
              <a:buFont typeface="Arial" panose="020B0604020202020204" pitchFamily="34" charset="0"/>
              <a:buChar char="•"/>
            </a:pPr>
            <a:r>
              <a:rPr lang="en-US" dirty="0"/>
              <a:t>Before the war</a:t>
            </a:r>
            <a:r>
              <a:rPr lang="hr-HR" dirty="0"/>
              <a:t>,</a:t>
            </a:r>
            <a:r>
              <a:rPr lang="en-US" dirty="0"/>
              <a:t> the banking system was exposed to serious operational difficulties, with a large number of insolvent banks.</a:t>
            </a:r>
          </a:p>
          <a:p>
            <a:pPr marL="342900" indent="-342900">
              <a:buFont typeface="Arial" panose="020B0604020202020204" pitchFamily="34" charset="0"/>
              <a:buChar char="•"/>
            </a:pPr>
            <a:r>
              <a:rPr lang="en-US" dirty="0"/>
              <a:t>Croatian National Bank noted the following in its 1991 Annual Report: </a:t>
            </a:r>
            <a:endParaRPr lang="hr-HR" dirty="0"/>
          </a:p>
          <a:p>
            <a:r>
              <a:rPr lang="hr-HR" dirty="0"/>
              <a:t>	</a:t>
            </a:r>
            <a:r>
              <a:rPr lang="en-US" i="1" dirty="0"/>
              <a:t>“At the end of 1990 ... five banks were solvent, ten banks were solvent with problems related</a:t>
            </a:r>
            <a:r>
              <a:rPr lang="hr-HR" i="1" dirty="0"/>
              <a:t> to</a:t>
            </a:r>
            <a:r>
              <a:rPr lang="en-US" i="1" dirty="0"/>
              <a:t> the settlement of claims, eleven banks were technically</a:t>
            </a:r>
            <a:r>
              <a:rPr lang="hr-HR" i="1" dirty="0"/>
              <a:t> </a:t>
            </a:r>
            <a:r>
              <a:rPr lang="en-US" i="1" dirty="0"/>
              <a:t>insolvent</a:t>
            </a:r>
            <a:r>
              <a:rPr lang="hr-HR" i="1" dirty="0"/>
              <a:t> </a:t>
            </a:r>
            <a:r>
              <a:rPr lang="en-US" i="1" dirty="0"/>
              <a:t>and </a:t>
            </a:r>
            <a:r>
              <a:rPr lang="hr-HR" i="1" dirty="0"/>
              <a:t>	</a:t>
            </a:r>
            <a:r>
              <a:rPr lang="en-US" i="1" dirty="0"/>
              <a:t>two</a:t>
            </a:r>
            <a:r>
              <a:rPr lang="hr-HR" i="1" dirty="0"/>
              <a:t> </a:t>
            </a:r>
            <a:r>
              <a:rPr lang="en-US" i="1" dirty="0"/>
              <a:t>banks were seriously technically insolvent.” </a:t>
            </a:r>
            <a:endParaRPr lang="hr-HR" i="1" dirty="0"/>
          </a:p>
          <a:p>
            <a:pPr marL="342900" indent="-342900">
              <a:buFont typeface="Arial" panose="020B0604020202020204" pitchFamily="34" charset="0"/>
              <a:buChar char="•"/>
            </a:pPr>
            <a:r>
              <a:rPr lang="en-US" dirty="0"/>
              <a:t>Accordingly, prior to the war</a:t>
            </a:r>
            <a:r>
              <a:rPr lang="hr-HR" dirty="0"/>
              <a:t>,</a:t>
            </a:r>
            <a:r>
              <a:rPr lang="en-US" dirty="0"/>
              <a:t> 13 out of a total of 28</a:t>
            </a:r>
            <a:r>
              <a:rPr lang="hr-HR" dirty="0"/>
              <a:t> </a:t>
            </a:r>
            <a:r>
              <a:rPr lang="en-US" dirty="0"/>
              <a:t>banks</a:t>
            </a:r>
            <a:r>
              <a:rPr lang="hr-HR" dirty="0"/>
              <a:t> </a:t>
            </a:r>
            <a:r>
              <a:rPr lang="hr-HR" dirty="0" err="1"/>
              <a:t>were</a:t>
            </a:r>
            <a:r>
              <a:rPr lang="hr-HR" dirty="0"/>
              <a:t> </a:t>
            </a:r>
            <a:r>
              <a:rPr lang="hr-HR" dirty="0" err="1"/>
              <a:t>insolvent</a:t>
            </a:r>
            <a:r>
              <a:rPr lang="en-US" dirty="0"/>
              <a:t>.</a:t>
            </a:r>
          </a:p>
          <a:p>
            <a:pPr marL="342900" indent="-342900">
              <a:buFont typeface="Arial" panose="020B0604020202020204" pitchFamily="34" charset="0"/>
              <a:buChar char="•"/>
            </a:pPr>
            <a:r>
              <a:rPr lang="en-US" dirty="0"/>
              <a:t>Therefore, </a:t>
            </a:r>
            <a:r>
              <a:rPr lang="hr-HR" dirty="0" err="1"/>
              <a:t>in</a:t>
            </a:r>
            <a:r>
              <a:rPr lang="hr-HR" dirty="0"/>
              <a:t> 1990s </a:t>
            </a:r>
            <a:r>
              <a:rPr lang="en-US" dirty="0"/>
              <a:t>the Croatian National Bank was </a:t>
            </a:r>
            <a:r>
              <a:rPr lang="en-GB" dirty="0"/>
              <a:t>trying to forge a political consensus </a:t>
            </a:r>
            <a:r>
              <a:rPr lang="hr-HR" dirty="0"/>
              <a:t>for</a:t>
            </a:r>
            <a:r>
              <a:rPr lang="en-GB" dirty="0"/>
              <a:t> </a:t>
            </a:r>
            <a:r>
              <a:rPr lang="en-GB" dirty="0" err="1"/>
              <a:t>rehabilitat</a:t>
            </a:r>
            <a:r>
              <a:rPr lang="hr-HR" dirty="0"/>
              <a:t>ion</a:t>
            </a:r>
            <a:r>
              <a:rPr lang="en-GB" dirty="0"/>
              <a:t> and </a:t>
            </a:r>
            <a:r>
              <a:rPr lang="en-US" dirty="0" err="1"/>
              <a:t>restructur</a:t>
            </a:r>
            <a:r>
              <a:rPr lang="hr-HR" dirty="0" err="1"/>
              <a:t>ing</a:t>
            </a:r>
            <a:r>
              <a:rPr lang="en-GB" dirty="0"/>
              <a:t> </a:t>
            </a:r>
            <a:r>
              <a:rPr lang="hr-HR" dirty="0" err="1"/>
              <a:t>of</a:t>
            </a:r>
            <a:r>
              <a:rPr lang="hr-HR" dirty="0"/>
              <a:t> </a:t>
            </a:r>
            <a:r>
              <a:rPr lang="en-GB" dirty="0"/>
              <a:t>banks.</a:t>
            </a:r>
          </a:p>
          <a:p>
            <a:pPr marL="342900" indent="-342900">
              <a:buFont typeface="Arial" panose="020B0604020202020204" pitchFamily="34" charset="0"/>
              <a:buChar char="•"/>
            </a:pPr>
            <a:endParaRPr lang="hr-HR" dirty="0"/>
          </a:p>
        </p:txBody>
      </p:sp>
      <p:sp>
        <p:nvSpPr>
          <p:cNvPr id="4" name="Rezervirano mjesto broja slajda 3">
            <a:extLst>
              <a:ext uri="{FF2B5EF4-FFF2-40B4-BE49-F238E27FC236}">
                <a16:creationId xmlns:a16="http://schemas.microsoft.com/office/drawing/2014/main" id="{E742D45F-6C38-4AB3-989B-3A92D5A3FB34}"/>
              </a:ext>
            </a:extLst>
          </p:cNvPr>
          <p:cNvSpPr>
            <a:spLocks noGrp="1"/>
          </p:cNvSpPr>
          <p:nvPr>
            <p:ph type="sldNum" sz="quarter" idx="10"/>
          </p:nvPr>
        </p:nvSpPr>
        <p:spPr/>
        <p:txBody>
          <a:bodyPr/>
          <a:lstStyle/>
          <a:p>
            <a:fld id="{B3C66777-559C-41C4-AEA7-7444B2570E23}" type="slidenum">
              <a:rPr lang="hr-HR" smtClean="0"/>
              <a:t>15</a:t>
            </a:fld>
            <a:endParaRPr lang="hr-HR"/>
          </a:p>
        </p:txBody>
      </p:sp>
    </p:spTree>
    <p:extLst>
      <p:ext uri="{BB962C8B-B14F-4D97-AF65-F5344CB8AC3E}">
        <p14:creationId xmlns:p14="http://schemas.microsoft.com/office/powerpoint/2010/main" val="3079130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FC57F9-F9A9-4F18-B29E-AF04869F5E4A}"/>
              </a:ext>
            </a:extLst>
          </p:cNvPr>
          <p:cNvSpPr>
            <a:spLocks noGrp="1"/>
          </p:cNvSpPr>
          <p:nvPr>
            <p:ph type="title"/>
          </p:nvPr>
        </p:nvSpPr>
        <p:spPr>
          <a:xfrm>
            <a:off x="958850" y="517174"/>
            <a:ext cx="10267949" cy="85664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hr-HR" sz="2930" b="1" dirty="0"/>
              <a:t>2) </a:t>
            </a:r>
            <a:r>
              <a:rPr lang="en-GB" sz="2930" b="1" dirty="0"/>
              <a:t>Why structural reforms in the banking sector </a:t>
            </a:r>
            <a:r>
              <a:rPr lang="hr-HR" sz="2930" b="1" dirty="0" err="1"/>
              <a:t>we</a:t>
            </a:r>
            <a:r>
              <a:rPr lang="en-GB" sz="2930" b="1" dirty="0"/>
              <a:t>re needed after the war</a:t>
            </a:r>
            <a:r>
              <a:rPr lang="hr-HR" sz="2930" b="1" dirty="0"/>
              <a:t>?</a:t>
            </a:r>
          </a:p>
        </p:txBody>
      </p:sp>
      <p:sp>
        <p:nvSpPr>
          <p:cNvPr id="8" name="Rezervirano mjesto sadržaja 7">
            <a:extLst>
              <a:ext uri="{FF2B5EF4-FFF2-40B4-BE49-F238E27FC236}">
                <a16:creationId xmlns:a16="http://schemas.microsoft.com/office/drawing/2014/main" id="{32F3363A-5503-4330-82B3-EDA521264492}"/>
              </a:ext>
            </a:extLst>
          </p:cNvPr>
          <p:cNvSpPr>
            <a:spLocks noGrp="1"/>
          </p:cNvSpPr>
          <p:nvPr>
            <p:ph idx="1"/>
          </p:nvPr>
        </p:nvSpPr>
        <p:spPr>
          <a:xfrm>
            <a:off x="958851" y="1920000"/>
            <a:ext cx="10267949" cy="3075512"/>
          </a:xfrm>
        </p:spPr>
        <p:txBody>
          <a:bodyPr>
            <a:noAutofit/>
          </a:bodyPr>
          <a:lstStyle/>
          <a:p>
            <a:pPr marL="285750" indent="-285750" algn="just">
              <a:lnSpc>
                <a:spcPct val="107000"/>
              </a:lnSpc>
              <a:spcAft>
                <a:spcPts val="800"/>
              </a:spcAft>
              <a:buFont typeface="Arial" panose="020B0604020202020204" pitchFamily="34" charset="0"/>
              <a:buChar char="•"/>
            </a:pPr>
            <a:r>
              <a:rPr lang="en-GB" sz="2200" dirty="0">
                <a:effectLst/>
                <a:latin typeface="+mj-lt"/>
                <a:ea typeface="Calibri" panose="020F0502020204030204" pitchFamily="34" charset="0"/>
                <a:cs typeface="Times New Roman" panose="02020603050405020304" pitchFamily="18" charset="0"/>
              </a:rPr>
              <a:t>Many bank clients </a:t>
            </a:r>
            <a:r>
              <a:rPr lang="hr-HR" sz="2200" dirty="0">
                <a:effectLst/>
                <a:latin typeface="+mj-lt"/>
                <a:ea typeface="Calibri" panose="020F0502020204030204" pitchFamily="34" charset="0"/>
                <a:cs typeface="Times New Roman" panose="02020603050405020304" pitchFamily="18" charset="0"/>
              </a:rPr>
              <a:t>are</a:t>
            </a:r>
            <a:r>
              <a:rPr lang="en-GB" sz="2200" dirty="0">
                <a:effectLst/>
                <a:latin typeface="+mj-lt"/>
                <a:ea typeface="Calibri" panose="020F0502020204030204" pitchFamily="34" charset="0"/>
                <a:cs typeface="Times New Roman" panose="02020603050405020304" pitchFamily="18" charset="0"/>
              </a:rPr>
              <a:t> negatively affected by the war, some clients may cease to exist or temporarily go out of business. In such</a:t>
            </a:r>
            <a:r>
              <a:rPr lang="hr-HR" sz="2200" dirty="0">
                <a:effectLst/>
                <a:latin typeface="+mj-lt"/>
                <a:ea typeface="Calibri" panose="020F0502020204030204" pitchFamily="34" charset="0"/>
                <a:cs typeface="Times New Roman" panose="02020603050405020304" pitchFamily="18" charset="0"/>
              </a:rPr>
              <a:t> a</a:t>
            </a:r>
            <a:r>
              <a:rPr lang="en-GB" sz="2200" dirty="0">
                <a:effectLst/>
                <a:latin typeface="+mj-lt"/>
                <a:ea typeface="Calibri" panose="020F0502020204030204" pitchFamily="34" charset="0"/>
                <a:cs typeface="Times New Roman" panose="02020603050405020304" pitchFamily="18" charset="0"/>
              </a:rPr>
              <a:t> context it is likely that some claims can never be recovered, or </a:t>
            </a:r>
            <a:r>
              <a:rPr lang="hr-HR" sz="2200" dirty="0" err="1">
                <a:effectLst/>
                <a:latin typeface="+mj-lt"/>
                <a:ea typeface="Calibri" panose="020F0502020204030204" pitchFamily="34" charset="0"/>
                <a:cs typeface="Times New Roman" panose="02020603050405020304" pitchFamily="18" charset="0"/>
              </a:rPr>
              <a:t>that</a:t>
            </a:r>
            <a:r>
              <a:rPr lang="hr-HR" sz="2200" dirty="0">
                <a:effectLst/>
                <a:latin typeface="+mj-lt"/>
                <a:ea typeface="Calibri" panose="020F0502020204030204" pitchFamily="34" charset="0"/>
                <a:cs typeface="Times New Roman" panose="02020603050405020304" pitchFamily="18" charset="0"/>
              </a:rPr>
              <a:t> </a:t>
            </a:r>
            <a:r>
              <a:rPr lang="en-GB" sz="2200" dirty="0">
                <a:effectLst/>
                <a:latin typeface="+mj-lt"/>
                <a:ea typeface="Calibri" panose="020F0502020204030204" pitchFamily="34" charset="0"/>
                <a:cs typeface="Times New Roman" panose="02020603050405020304" pitchFamily="18" charset="0"/>
              </a:rPr>
              <a:t>they can be recovered only after a long </a:t>
            </a:r>
            <a:r>
              <a:rPr lang="hr-HR" sz="2200" dirty="0">
                <a:effectLst/>
                <a:latin typeface="+mj-lt"/>
                <a:ea typeface="Calibri" panose="020F0502020204030204" pitchFamily="34" charset="0"/>
                <a:cs typeface="Times New Roman" panose="02020603050405020304" pitchFamily="18" charset="0"/>
              </a:rPr>
              <a:t>period </a:t>
            </a:r>
            <a:r>
              <a:rPr lang="hr-HR" sz="2200" dirty="0" err="1">
                <a:effectLst/>
                <a:latin typeface="+mj-lt"/>
                <a:ea typeface="Calibri" panose="020F0502020204030204" pitchFamily="34" charset="0"/>
                <a:cs typeface="Times New Roman" panose="02020603050405020304" pitchFamily="18" charset="0"/>
              </a:rPr>
              <a:t>of</a:t>
            </a:r>
            <a:r>
              <a:rPr lang="hr-HR" sz="2200" dirty="0">
                <a:effectLst/>
                <a:latin typeface="+mj-lt"/>
                <a:ea typeface="Calibri" panose="020F0502020204030204" pitchFamily="34" charset="0"/>
                <a:cs typeface="Times New Roman" panose="02020603050405020304" pitchFamily="18" charset="0"/>
              </a:rPr>
              <a:t> </a:t>
            </a:r>
            <a:r>
              <a:rPr lang="en-GB" sz="2200" dirty="0">
                <a:effectLst/>
                <a:latin typeface="+mj-lt"/>
                <a:ea typeface="Calibri" panose="020F0502020204030204" pitchFamily="34" charset="0"/>
                <a:cs typeface="Times New Roman" panose="02020603050405020304" pitchFamily="18" charset="0"/>
              </a:rPr>
              <a:t>time. </a:t>
            </a:r>
            <a:endParaRPr lang="hr-HR" sz="2200" dirty="0">
              <a:effectLst/>
              <a:latin typeface="+mj-l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GB" sz="2200" dirty="0">
                <a:effectLst/>
                <a:latin typeface="+mj-lt"/>
                <a:ea typeface="Calibri" panose="020F0502020204030204" pitchFamily="34" charset="0"/>
                <a:cs typeface="Times New Roman" panose="02020603050405020304" pitchFamily="18" charset="0"/>
              </a:rPr>
              <a:t>Large share of such problem assets tend to increase lending interest rates that also hit clients not directly affected by</a:t>
            </a:r>
            <a:r>
              <a:rPr lang="hr-HR" sz="2200" dirty="0">
                <a:effectLst/>
                <a:latin typeface="+mj-lt"/>
                <a:ea typeface="Calibri" panose="020F0502020204030204" pitchFamily="34" charset="0"/>
                <a:cs typeface="Times New Roman" panose="02020603050405020304" pitchFamily="18" charset="0"/>
              </a:rPr>
              <a:t> </a:t>
            </a:r>
            <a:r>
              <a:rPr lang="hr-HR" sz="2200" dirty="0" err="1">
                <a:effectLst/>
                <a:latin typeface="+mj-lt"/>
                <a:ea typeface="Calibri" panose="020F0502020204030204" pitchFamily="34" charset="0"/>
                <a:cs typeface="Times New Roman" panose="02020603050405020304" pitchFamily="18" charset="0"/>
              </a:rPr>
              <a:t>the</a:t>
            </a:r>
            <a:r>
              <a:rPr lang="en-GB" sz="2200" dirty="0">
                <a:effectLst/>
                <a:latin typeface="+mj-lt"/>
                <a:ea typeface="Calibri" panose="020F0502020204030204" pitchFamily="34" charset="0"/>
                <a:cs typeface="Times New Roman" panose="02020603050405020304" pitchFamily="18" charset="0"/>
              </a:rPr>
              <a:t> war. </a:t>
            </a:r>
            <a:r>
              <a:rPr lang="en-GB" sz="2200" b="1" dirty="0">
                <a:effectLst/>
                <a:latin typeface="+mj-lt"/>
                <a:ea typeface="Calibri" panose="020F0502020204030204" pitchFamily="34" charset="0"/>
                <a:cs typeface="Times New Roman" panose="02020603050405020304" pitchFamily="18" charset="0"/>
              </a:rPr>
              <a:t>Structural reforms should </a:t>
            </a:r>
            <a:r>
              <a:rPr lang="hr-HR" sz="2200" b="1" dirty="0" err="1">
                <a:effectLst/>
                <a:latin typeface="+mj-lt"/>
                <a:ea typeface="Calibri" panose="020F0502020204030204" pitchFamily="34" charset="0"/>
                <a:cs typeface="Times New Roman" panose="02020603050405020304" pitchFamily="18" charset="0"/>
              </a:rPr>
              <a:t>aim</a:t>
            </a:r>
            <a:r>
              <a:rPr lang="hr-HR" sz="2200" b="1" dirty="0">
                <a:effectLst/>
                <a:latin typeface="+mj-lt"/>
                <a:ea typeface="Calibri" panose="020F0502020204030204" pitchFamily="34" charset="0"/>
                <a:cs typeface="Times New Roman" panose="02020603050405020304" pitchFamily="18" charset="0"/>
              </a:rPr>
              <a:t> to </a:t>
            </a:r>
            <a:r>
              <a:rPr lang="en-GB" sz="2200" b="1" dirty="0">
                <a:effectLst/>
                <a:latin typeface="+mj-lt"/>
                <a:ea typeface="Calibri" panose="020F0502020204030204" pitchFamily="34" charset="0"/>
                <a:cs typeface="Times New Roman" panose="02020603050405020304" pitchFamily="18" charset="0"/>
              </a:rPr>
              <a:t>limit </a:t>
            </a:r>
            <a:r>
              <a:rPr lang="en-GB" sz="2200" b="1" dirty="0" err="1">
                <a:effectLst/>
                <a:latin typeface="+mj-lt"/>
                <a:ea typeface="Calibri" panose="020F0502020204030204" pitchFamily="34" charset="0"/>
                <a:cs typeface="Times New Roman" panose="02020603050405020304" pitchFamily="18" charset="0"/>
              </a:rPr>
              <a:t>spillovers</a:t>
            </a:r>
            <a:r>
              <a:rPr lang="en-GB" sz="2200" b="1" dirty="0">
                <a:effectLst/>
                <a:latin typeface="+mj-lt"/>
                <a:ea typeface="Calibri" panose="020F0502020204030204" pitchFamily="34" charset="0"/>
                <a:cs typeface="Times New Roman" panose="02020603050405020304" pitchFamily="18" charset="0"/>
              </a:rPr>
              <a:t> from bad to good assets.</a:t>
            </a:r>
            <a:endParaRPr lang="hr-HR" sz="2200" b="1" dirty="0">
              <a:latin typeface="+mj-lt"/>
              <a:ea typeface="Calibri" panose="020F0502020204030204" pitchFamily="34" charset="0"/>
              <a:cs typeface="Times New Roman" panose="02020603050405020304" pitchFamily="18" charset="0"/>
            </a:endParaRPr>
          </a:p>
          <a:p>
            <a:endParaRPr lang="hr-HR" sz="2200" dirty="0">
              <a:latin typeface="+mj-lt"/>
            </a:endParaRPr>
          </a:p>
        </p:txBody>
      </p:sp>
      <p:sp>
        <p:nvSpPr>
          <p:cNvPr id="7" name="Rezervirano mjesto broja slajda 6">
            <a:extLst>
              <a:ext uri="{FF2B5EF4-FFF2-40B4-BE49-F238E27FC236}">
                <a16:creationId xmlns:a16="http://schemas.microsoft.com/office/drawing/2014/main" id="{D417F74C-FDD4-481A-9896-0B487C9C6E01}"/>
              </a:ext>
            </a:extLst>
          </p:cNvPr>
          <p:cNvSpPr>
            <a:spLocks noGrp="1"/>
          </p:cNvSpPr>
          <p:nvPr>
            <p:ph type="sldNum" sz="quarter" idx="10"/>
          </p:nvPr>
        </p:nvSpPr>
        <p:spPr/>
        <p:txBody>
          <a:bodyPr/>
          <a:lstStyle/>
          <a:p>
            <a:fld id="{B3C66777-559C-41C4-AEA7-7444B2570E23}" type="slidenum">
              <a:rPr lang="hr-HR" smtClean="0"/>
              <a:t>16</a:t>
            </a:fld>
            <a:endParaRPr lang="hr-HR"/>
          </a:p>
        </p:txBody>
      </p:sp>
    </p:spTree>
    <p:extLst>
      <p:ext uri="{BB962C8B-B14F-4D97-AF65-F5344CB8AC3E}">
        <p14:creationId xmlns:p14="http://schemas.microsoft.com/office/powerpoint/2010/main" val="3431933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304D834-DF4C-433E-A30C-19CAB238E856}"/>
              </a:ext>
            </a:extLst>
          </p:cNvPr>
          <p:cNvSpPr>
            <a:spLocks noGrp="1"/>
          </p:cNvSpPr>
          <p:nvPr>
            <p:ph type="title"/>
          </p:nvPr>
        </p:nvSpPr>
        <p:spPr>
          <a:xfrm>
            <a:off x="958851" y="527222"/>
            <a:ext cx="10267949" cy="85664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hr-HR" sz="2930" b="1" dirty="0"/>
              <a:t>3) </a:t>
            </a:r>
            <a:r>
              <a:rPr lang="en-GB" sz="2930" b="1" dirty="0"/>
              <a:t>In 1991 and 1992 government issued bonds for rehabilitation of banks</a:t>
            </a:r>
          </a:p>
        </p:txBody>
      </p:sp>
      <p:sp>
        <p:nvSpPr>
          <p:cNvPr id="3" name="Rezervirano mjesto sadržaja 2">
            <a:extLst>
              <a:ext uri="{FF2B5EF4-FFF2-40B4-BE49-F238E27FC236}">
                <a16:creationId xmlns:a16="http://schemas.microsoft.com/office/drawing/2014/main" id="{828BBED2-97F0-460B-BF79-E19805FA8089}"/>
              </a:ext>
            </a:extLst>
          </p:cNvPr>
          <p:cNvSpPr>
            <a:spLocks noGrp="1"/>
          </p:cNvSpPr>
          <p:nvPr>
            <p:ph idx="1"/>
          </p:nvPr>
        </p:nvSpPr>
        <p:spPr>
          <a:xfrm>
            <a:off x="958851" y="1597688"/>
            <a:ext cx="10802619" cy="4620232"/>
          </a:xfrm>
        </p:spPr>
        <p:txBody>
          <a:bodyPr>
            <a:normAutofit fontScale="62500" lnSpcReduction="20000"/>
          </a:bodyPr>
          <a:lstStyle/>
          <a:p>
            <a:pPr marL="342900" indent="-342900">
              <a:buFont typeface="Arial" panose="020B0604020202020204" pitchFamily="34" charset="0"/>
              <a:buChar char="•"/>
            </a:pPr>
            <a:r>
              <a:rPr lang="en-US" sz="2900" dirty="0"/>
              <a:t>"Big bonds" indexed to producer prices</a:t>
            </a:r>
            <a:r>
              <a:rPr lang="hr-HR" sz="2900" dirty="0"/>
              <a:t> </a:t>
            </a:r>
          </a:p>
          <a:p>
            <a:pPr marL="1110881" lvl="1" indent="-342900">
              <a:buFont typeface="Courier New" panose="02070309020205020404" pitchFamily="49" charset="0"/>
              <a:buChar char="o"/>
            </a:pPr>
            <a:r>
              <a:rPr lang="en-AU" sz="2600" dirty="0"/>
              <a:t>Recapitalization of failed state owned enterprises, which used bonds to repay debts </a:t>
            </a:r>
          </a:p>
          <a:p>
            <a:pPr marL="1110881" lvl="1" indent="-342900">
              <a:buFont typeface="Courier New" panose="02070309020205020404" pitchFamily="49" charset="0"/>
              <a:buChar char="o"/>
            </a:pPr>
            <a:r>
              <a:rPr lang="hr-HR" sz="2600" dirty="0" err="1"/>
              <a:t>Issued</a:t>
            </a:r>
            <a:r>
              <a:rPr lang="hr-HR" sz="2600" dirty="0"/>
              <a:t> </a:t>
            </a:r>
            <a:r>
              <a:rPr lang="hr-HR" sz="2600" dirty="0" err="1"/>
              <a:t>in</a:t>
            </a:r>
            <a:r>
              <a:rPr lang="hr-HR" sz="2600" dirty="0"/>
              <a:t> </a:t>
            </a:r>
            <a:r>
              <a:rPr lang="hr-HR" sz="2600" dirty="0" err="1"/>
              <a:t>November</a:t>
            </a:r>
            <a:r>
              <a:rPr lang="hr-HR" sz="2600" dirty="0"/>
              <a:t> 1991 </a:t>
            </a:r>
            <a:r>
              <a:rPr lang="hr-HR" sz="2600" dirty="0" err="1"/>
              <a:t>in</a:t>
            </a:r>
            <a:r>
              <a:rPr lang="hr-HR" sz="2600" dirty="0"/>
              <a:t> </a:t>
            </a:r>
            <a:r>
              <a:rPr lang="hr-HR" sz="2600" dirty="0" err="1"/>
              <a:t>amount</a:t>
            </a:r>
            <a:r>
              <a:rPr lang="hr-HR" sz="2600" dirty="0"/>
              <a:t> </a:t>
            </a:r>
            <a:r>
              <a:rPr lang="hr-HR" sz="2600" dirty="0" err="1"/>
              <a:t>of</a:t>
            </a:r>
            <a:r>
              <a:rPr lang="hr-HR" sz="2600" dirty="0"/>
              <a:t> 1 </a:t>
            </a:r>
            <a:r>
              <a:rPr lang="hr-HR" sz="2600" dirty="0" err="1"/>
              <a:t>billion</a:t>
            </a:r>
            <a:r>
              <a:rPr lang="hr-HR" sz="2600" dirty="0"/>
              <a:t> USD (6% </a:t>
            </a:r>
            <a:r>
              <a:rPr lang="hr-HR" sz="2600" dirty="0" err="1"/>
              <a:t>of</a:t>
            </a:r>
            <a:r>
              <a:rPr lang="hr-HR" sz="2600" dirty="0"/>
              <a:t> 1991 GDP), for a period </a:t>
            </a:r>
            <a:r>
              <a:rPr lang="hr-HR" sz="2600" dirty="0" err="1"/>
              <a:t>of</a:t>
            </a:r>
            <a:r>
              <a:rPr lang="hr-HR" sz="2600" dirty="0"/>
              <a:t> 20 </a:t>
            </a:r>
            <a:r>
              <a:rPr lang="hr-HR" sz="2600" dirty="0" err="1"/>
              <a:t>years</a:t>
            </a:r>
            <a:r>
              <a:rPr lang="hr-HR" sz="2600" dirty="0"/>
              <a:t>, </a:t>
            </a:r>
            <a:r>
              <a:rPr lang="hr-HR" sz="2600" dirty="0" err="1"/>
              <a:t>they</a:t>
            </a:r>
            <a:r>
              <a:rPr lang="hr-HR" sz="2600" dirty="0"/>
              <a:t> </a:t>
            </a:r>
            <a:r>
              <a:rPr lang="hr-HR" sz="2600" dirty="0" err="1"/>
              <a:t>were</a:t>
            </a:r>
            <a:r>
              <a:rPr lang="hr-HR" sz="2600" dirty="0"/>
              <a:t> </a:t>
            </a:r>
            <a:r>
              <a:rPr lang="en-US" sz="2600" dirty="0"/>
              <a:t>almost 15% of the banks' total exposure to companies</a:t>
            </a:r>
            <a:endParaRPr lang="hr-HR" sz="2600" dirty="0"/>
          </a:p>
          <a:p>
            <a:pPr marL="342900" indent="-342900">
              <a:buFont typeface="Arial" panose="020B0604020202020204" pitchFamily="34" charset="0"/>
              <a:buChar char="•"/>
            </a:pPr>
            <a:r>
              <a:rPr lang="en-US" sz="2900" dirty="0"/>
              <a:t>Bonds in foreign currency</a:t>
            </a:r>
            <a:r>
              <a:rPr lang="hr-HR" sz="2900" dirty="0"/>
              <a:t> </a:t>
            </a:r>
          </a:p>
          <a:p>
            <a:pPr marL="1110881" lvl="1" indent="-342900">
              <a:buFont typeface="Courier New" panose="02070309020205020404" pitchFamily="49" charset="0"/>
              <a:buChar char="o"/>
            </a:pPr>
            <a:r>
              <a:rPr lang="en-AU" sz="2600" dirty="0"/>
              <a:t>Turning household FX deposits into public debt in December</a:t>
            </a:r>
            <a:r>
              <a:rPr lang="hr-HR" sz="2600" dirty="0"/>
              <a:t> 1991</a:t>
            </a:r>
          </a:p>
          <a:p>
            <a:pPr marL="1110881" lvl="1" indent="-342900">
              <a:buFont typeface="Courier New" panose="02070309020205020404" pitchFamily="49" charset="0"/>
              <a:buChar char="o"/>
            </a:pPr>
            <a:r>
              <a:rPr lang="hr-HR" sz="2600" dirty="0"/>
              <a:t>3 </a:t>
            </a:r>
            <a:r>
              <a:rPr lang="en-AU" sz="2600" dirty="0"/>
              <a:t>billion</a:t>
            </a:r>
            <a:r>
              <a:rPr lang="hr-HR" sz="2600" dirty="0"/>
              <a:t> USD (19% </a:t>
            </a:r>
            <a:r>
              <a:rPr lang="hr-HR" sz="2600" dirty="0" err="1"/>
              <a:t>of</a:t>
            </a:r>
            <a:r>
              <a:rPr lang="hr-HR" sz="2600" dirty="0"/>
              <a:t> 1991 GDP) </a:t>
            </a:r>
            <a:r>
              <a:rPr lang="en-US" sz="2600" dirty="0"/>
              <a:t>repaid in 20 half-yearly instalments, starting in 1995, with 5% interest</a:t>
            </a:r>
          </a:p>
          <a:p>
            <a:pPr marL="342900" indent="-342900">
              <a:buFont typeface="Arial" panose="020B0604020202020204" pitchFamily="34" charset="0"/>
              <a:buChar char="•"/>
            </a:pPr>
            <a:r>
              <a:rPr lang="en-US" sz="2900" dirty="0"/>
              <a:t>Above bonds replaced about 50 per cent of total bank assets and improved the quality of banks assets: </a:t>
            </a:r>
          </a:p>
          <a:p>
            <a:pPr marL="1110881" lvl="1" indent="-342900">
              <a:buFont typeface="Courier New" panose="02070309020205020404" pitchFamily="49" charset="0"/>
              <a:buChar char="o"/>
            </a:pPr>
            <a:r>
              <a:rPr lang="en-US" sz="2200" dirty="0"/>
              <a:t>Positive impact of big bonds on banks' asset quality and capital adequacy was much higher than expected. Bonds were indexed to inflation, while the value of other assets and liabilities in domestic currency declined rapidly in real terms because of high and rising inflation.</a:t>
            </a:r>
          </a:p>
          <a:p>
            <a:pPr marL="1110881" lvl="1" indent="-342900">
              <a:buFont typeface="Courier New" panose="02070309020205020404" pitchFamily="49" charset="0"/>
              <a:buChar char="o"/>
            </a:pPr>
            <a:r>
              <a:rPr lang="en-US" sz="2200" dirty="0"/>
              <a:t>Bonds in foreign currency replaced claims in foreign currency on the National Bank of Yugoslavia (</a:t>
            </a:r>
            <a:r>
              <a:rPr lang="en-US" sz="2200" dirty="0" err="1"/>
              <a:t>NBY</a:t>
            </a:r>
            <a:r>
              <a:rPr lang="en-US" sz="2200" dirty="0"/>
              <a:t>) in banks' balance sheet that became worthless after the breakup of Yugoslavia.</a:t>
            </a:r>
            <a:endParaRPr lang="hr-HR" sz="2200" dirty="0"/>
          </a:p>
          <a:p>
            <a:pPr marL="1110881" lvl="1" indent="-342900">
              <a:buFont typeface="Courier New" panose="02070309020205020404" pitchFamily="49" charset="0"/>
              <a:buChar char="o"/>
            </a:pPr>
            <a:endParaRPr lang="en-US" dirty="0"/>
          </a:p>
          <a:p>
            <a:pPr marL="342900" indent="-342900">
              <a:buFont typeface="Arial" panose="020B0604020202020204" pitchFamily="34" charset="0"/>
              <a:buChar char="•"/>
            </a:pPr>
            <a:r>
              <a:rPr lang="en-GB" sz="2900" dirty="0"/>
              <a:t>Bonds solved solvency but not liquidity problems of banks</a:t>
            </a:r>
            <a:r>
              <a:rPr lang="en-US" sz="2900" dirty="0"/>
              <a:t>.</a:t>
            </a:r>
          </a:p>
          <a:p>
            <a:endParaRPr lang="hr-HR" dirty="0"/>
          </a:p>
        </p:txBody>
      </p:sp>
      <p:sp>
        <p:nvSpPr>
          <p:cNvPr id="4" name="Rezervirano mjesto broja slajda 3">
            <a:extLst>
              <a:ext uri="{FF2B5EF4-FFF2-40B4-BE49-F238E27FC236}">
                <a16:creationId xmlns:a16="http://schemas.microsoft.com/office/drawing/2014/main" id="{DB4B909D-7A1D-4835-8AA5-0F7139CB0DF4}"/>
              </a:ext>
            </a:extLst>
          </p:cNvPr>
          <p:cNvSpPr>
            <a:spLocks noGrp="1"/>
          </p:cNvSpPr>
          <p:nvPr>
            <p:ph type="sldNum" sz="quarter" idx="10"/>
          </p:nvPr>
        </p:nvSpPr>
        <p:spPr/>
        <p:txBody>
          <a:bodyPr/>
          <a:lstStyle/>
          <a:p>
            <a:fld id="{B3C66777-559C-41C4-AEA7-7444B2570E23}" type="slidenum">
              <a:rPr lang="hr-HR" smtClean="0"/>
              <a:t>17</a:t>
            </a:fld>
            <a:endParaRPr lang="hr-HR"/>
          </a:p>
        </p:txBody>
      </p:sp>
    </p:spTree>
    <p:extLst>
      <p:ext uri="{BB962C8B-B14F-4D97-AF65-F5344CB8AC3E}">
        <p14:creationId xmlns:p14="http://schemas.microsoft.com/office/powerpoint/2010/main" val="4155630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70AD63-0502-4DDE-A408-5BA966FE8319}"/>
              </a:ext>
            </a:extLst>
          </p:cNvPr>
          <p:cNvSpPr>
            <a:spLocks noGrp="1"/>
          </p:cNvSpPr>
          <p:nvPr>
            <p:ph type="title"/>
          </p:nvPr>
        </p:nvSpPr>
        <p:spPr>
          <a:xfrm>
            <a:off x="958851" y="701759"/>
            <a:ext cx="10267949" cy="428322"/>
          </a:xfrm>
        </p:spPr>
        <p:txBody>
          <a:bodyPr/>
          <a:lstStyle/>
          <a:p>
            <a:r>
              <a:rPr lang="hr-HR" sz="2930" b="1" dirty="0"/>
              <a:t>4) </a:t>
            </a:r>
            <a:r>
              <a:rPr lang="en-US" sz="2930" b="1" dirty="0"/>
              <a:t>Subsequent rehabilitation and privatization of banks</a:t>
            </a:r>
            <a:endParaRPr lang="hr-HR" sz="2930" b="1" dirty="0"/>
          </a:p>
        </p:txBody>
      </p:sp>
      <p:sp>
        <p:nvSpPr>
          <p:cNvPr id="3" name="Rezervirano mjesto sadržaja 2">
            <a:extLst>
              <a:ext uri="{FF2B5EF4-FFF2-40B4-BE49-F238E27FC236}">
                <a16:creationId xmlns:a16="http://schemas.microsoft.com/office/drawing/2014/main" id="{9D23E5EE-D6E5-4226-9302-A63253DC441E}"/>
              </a:ext>
            </a:extLst>
          </p:cNvPr>
          <p:cNvSpPr>
            <a:spLocks noGrp="1"/>
          </p:cNvSpPr>
          <p:nvPr>
            <p:ph idx="1"/>
          </p:nvPr>
        </p:nvSpPr>
        <p:spPr/>
        <p:txBody>
          <a:bodyPr>
            <a:normAutofit/>
          </a:bodyPr>
          <a:lstStyle/>
          <a:p>
            <a:pPr marL="342900" indent="-342900">
              <a:buFont typeface="Arial" panose="020B0604020202020204" pitchFamily="34" charset="0"/>
              <a:buChar char="•"/>
            </a:pPr>
            <a:r>
              <a:rPr lang="hr-HR" dirty="0"/>
              <a:t>B</a:t>
            </a:r>
            <a:r>
              <a:rPr lang="en-US" dirty="0" err="1"/>
              <a:t>ank</a:t>
            </a:r>
            <a:r>
              <a:rPr lang="en-US" dirty="0"/>
              <a:t> rehabilitation operations assured bank solvency and minimum capital, but their negative b</a:t>
            </a:r>
            <a:r>
              <a:rPr lang="hr-HR" dirty="0"/>
              <a:t>y-</a:t>
            </a:r>
            <a:r>
              <a:rPr lang="en-US" dirty="0"/>
              <a:t>product was:</a:t>
            </a:r>
            <a:endParaRPr lang="hr-HR" dirty="0"/>
          </a:p>
          <a:p>
            <a:pPr marL="1110881" lvl="1" indent="-342900">
              <a:buFont typeface="Courier New" panose="02070309020205020404" pitchFamily="49" charset="0"/>
              <a:buChar char="o"/>
            </a:pPr>
            <a:r>
              <a:rPr lang="en-US" dirty="0"/>
              <a:t>state-owned banks mostly continued accumulating loss</a:t>
            </a:r>
            <a:r>
              <a:rPr lang="hr-HR" dirty="0" err="1"/>
              <a:t>es</a:t>
            </a:r>
            <a:r>
              <a:rPr lang="en-US" dirty="0"/>
              <a:t>, largely due to </a:t>
            </a:r>
            <a:r>
              <a:rPr lang="hr-HR" dirty="0" err="1"/>
              <a:t>further</a:t>
            </a:r>
            <a:r>
              <a:rPr lang="hr-HR" dirty="0"/>
              <a:t> </a:t>
            </a:r>
            <a:r>
              <a:rPr lang="hr-HR" dirty="0" err="1"/>
              <a:t>cumulation</a:t>
            </a:r>
            <a:r>
              <a:rPr lang="hr-HR" dirty="0"/>
              <a:t> </a:t>
            </a:r>
            <a:r>
              <a:rPr lang="hr-HR" dirty="0" err="1"/>
              <a:t>of</a:t>
            </a:r>
            <a:r>
              <a:rPr lang="hr-HR" dirty="0"/>
              <a:t> </a:t>
            </a:r>
            <a:r>
              <a:rPr lang="en-US" dirty="0"/>
              <a:t>non-performing placements to big state-owned enterprises</a:t>
            </a:r>
            <a:r>
              <a:rPr lang="hr-HR" dirty="0"/>
              <a:t> </a:t>
            </a:r>
            <a:r>
              <a:rPr lang="hr-HR" dirty="0" err="1"/>
              <a:t>with</a:t>
            </a:r>
            <a:r>
              <a:rPr lang="hr-HR" dirty="0"/>
              <a:t> </a:t>
            </a:r>
            <a:r>
              <a:rPr lang="hr-HR" dirty="0" err="1"/>
              <a:t>operational</a:t>
            </a:r>
            <a:r>
              <a:rPr lang="hr-HR" dirty="0"/>
              <a:t> </a:t>
            </a:r>
            <a:r>
              <a:rPr lang="hr-HR" dirty="0" err="1"/>
              <a:t>problems</a:t>
            </a:r>
            <a:r>
              <a:rPr lang="hr-HR" dirty="0"/>
              <a:t>;</a:t>
            </a:r>
          </a:p>
          <a:p>
            <a:pPr marL="1110881" lvl="1" indent="-342900">
              <a:buFont typeface="Courier New" panose="02070309020205020404" pitchFamily="49" charset="0"/>
              <a:buChar char="o"/>
            </a:pPr>
            <a:r>
              <a:rPr lang="en-US" dirty="0"/>
              <a:t>significant changes did not occur in ban</a:t>
            </a:r>
            <a:r>
              <a:rPr lang="hr-HR" dirty="0" err="1"/>
              <a:t>ks</a:t>
            </a:r>
            <a:r>
              <a:rPr lang="en-GB" dirty="0"/>
              <a:t>’ business models</a:t>
            </a:r>
            <a:r>
              <a:rPr lang="en-US" dirty="0"/>
              <a:t>. Banks that </a:t>
            </a:r>
            <a:r>
              <a:rPr lang="en-GB" dirty="0"/>
              <a:t>previously cumulated losses </a:t>
            </a:r>
            <a:r>
              <a:rPr lang="en-US" dirty="0"/>
              <a:t>continued to operate </a:t>
            </a:r>
            <a:r>
              <a:rPr lang="en-GB" dirty="0"/>
              <a:t>poorly</a:t>
            </a:r>
            <a:r>
              <a:rPr lang="en-US" dirty="0"/>
              <a:t>.</a:t>
            </a:r>
          </a:p>
          <a:p>
            <a:endParaRPr lang="en-US" dirty="0"/>
          </a:p>
          <a:p>
            <a:pPr marL="342900" indent="-342900">
              <a:buFont typeface="Arial" panose="020B0604020202020204" pitchFamily="34" charset="0"/>
              <a:buChar char="•"/>
            </a:pPr>
            <a:r>
              <a:rPr lang="en-US" dirty="0"/>
              <a:t>In 1996</a:t>
            </a:r>
            <a:r>
              <a:rPr lang="hr-HR" dirty="0"/>
              <a:t>,</a:t>
            </a:r>
            <a:r>
              <a:rPr lang="en-US" dirty="0"/>
              <a:t> three </a:t>
            </a:r>
            <a:r>
              <a:rPr lang="hr-HR" dirty="0" err="1"/>
              <a:t>out</a:t>
            </a:r>
            <a:r>
              <a:rPr lang="hr-HR" dirty="0"/>
              <a:t> </a:t>
            </a:r>
            <a:r>
              <a:rPr lang="en-US" dirty="0"/>
              <a:t>of four biggest banks were again in the need of rehabilitation.</a:t>
            </a:r>
            <a:r>
              <a:rPr lang="hr-HR" dirty="0"/>
              <a:t> </a:t>
            </a:r>
            <a:r>
              <a:rPr lang="hr-HR" dirty="0" err="1"/>
              <a:t>Largest</a:t>
            </a:r>
            <a:r>
              <a:rPr lang="hr-HR" dirty="0"/>
              <a:t> one </a:t>
            </a:r>
            <a:r>
              <a:rPr lang="hr-HR" dirty="0" err="1"/>
              <a:t>was</a:t>
            </a:r>
            <a:r>
              <a:rPr lang="hr-HR" dirty="0"/>
              <a:t> </a:t>
            </a:r>
            <a:r>
              <a:rPr lang="hr-HR" dirty="0" err="1"/>
              <a:t>not</a:t>
            </a:r>
            <a:r>
              <a:rPr lang="hr-HR" dirty="0"/>
              <a:t> </a:t>
            </a:r>
            <a:r>
              <a:rPr lang="hr-HR" dirty="0" err="1"/>
              <a:t>because</a:t>
            </a:r>
            <a:r>
              <a:rPr lang="hr-HR" dirty="0"/>
              <a:t> </a:t>
            </a:r>
            <a:r>
              <a:rPr lang="hr-HR" dirty="0" err="1"/>
              <a:t>it</a:t>
            </a:r>
            <a:r>
              <a:rPr lang="hr-HR" dirty="0"/>
              <a:t> </a:t>
            </a:r>
            <a:r>
              <a:rPr lang="hr-HR" dirty="0" err="1"/>
              <a:t>was</a:t>
            </a:r>
            <a:r>
              <a:rPr lang="hr-HR" dirty="0"/>
              <a:t> </a:t>
            </a:r>
            <a:r>
              <a:rPr lang="hr-HR" dirty="0" err="1"/>
              <a:t>mostly</a:t>
            </a:r>
            <a:r>
              <a:rPr lang="hr-HR" dirty="0"/>
              <a:t> </a:t>
            </a:r>
            <a:r>
              <a:rPr lang="hr-HR" dirty="0" err="1"/>
              <a:t>retail</a:t>
            </a:r>
            <a:r>
              <a:rPr lang="hr-HR" dirty="0"/>
              <a:t> </a:t>
            </a:r>
            <a:r>
              <a:rPr lang="hr-HR" dirty="0" err="1"/>
              <a:t>bank</a:t>
            </a:r>
            <a:r>
              <a:rPr lang="hr-HR" dirty="0"/>
              <a:t>.</a:t>
            </a:r>
            <a:endParaRPr lang="en-US" dirty="0"/>
          </a:p>
          <a:p>
            <a:endParaRPr lang="hr-HR" dirty="0"/>
          </a:p>
        </p:txBody>
      </p:sp>
      <p:sp>
        <p:nvSpPr>
          <p:cNvPr id="4" name="Rezervirano mjesto broja slajda 3">
            <a:extLst>
              <a:ext uri="{FF2B5EF4-FFF2-40B4-BE49-F238E27FC236}">
                <a16:creationId xmlns:a16="http://schemas.microsoft.com/office/drawing/2014/main" id="{7C3FC53F-B5BF-4EA5-85DC-DB7075AFAFFD}"/>
              </a:ext>
            </a:extLst>
          </p:cNvPr>
          <p:cNvSpPr>
            <a:spLocks noGrp="1"/>
          </p:cNvSpPr>
          <p:nvPr>
            <p:ph type="sldNum" sz="quarter" idx="10"/>
          </p:nvPr>
        </p:nvSpPr>
        <p:spPr/>
        <p:txBody>
          <a:bodyPr/>
          <a:lstStyle/>
          <a:p>
            <a:fld id="{B3C66777-559C-41C4-AEA7-7444B2570E23}" type="slidenum">
              <a:rPr lang="hr-HR" smtClean="0"/>
              <a:t>18</a:t>
            </a:fld>
            <a:endParaRPr lang="hr-HR"/>
          </a:p>
        </p:txBody>
      </p:sp>
    </p:spTree>
    <p:extLst>
      <p:ext uri="{BB962C8B-B14F-4D97-AF65-F5344CB8AC3E}">
        <p14:creationId xmlns:p14="http://schemas.microsoft.com/office/powerpoint/2010/main" val="1057655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9C1890-DB9D-4482-ABB3-FCC8C3DA6FD1}"/>
              </a:ext>
            </a:extLst>
          </p:cNvPr>
          <p:cNvSpPr>
            <a:spLocks noGrp="1"/>
          </p:cNvSpPr>
          <p:nvPr>
            <p:ph type="title"/>
          </p:nvPr>
        </p:nvSpPr>
        <p:spPr>
          <a:xfrm>
            <a:off x="958850" y="565364"/>
            <a:ext cx="10267949" cy="856645"/>
          </a:xfrm>
        </p:spPr>
        <p:txBody>
          <a:bodyPr/>
          <a:lstStyle/>
          <a:p>
            <a:r>
              <a:rPr lang="hr-HR" sz="2930" b="1" dirty="0"/>
              <a:t>4) </a:t>
            </a:r>
            <a:r>
              <a:rPr lang="en-US" sz="2930" b="1" dirty="0"/>
              <a:t>Subsequent rehabilitation</a:t>
            </a:r>
            <a:r>
              <a:rPr lang="hr-HR" sz="2930" b="1" dirty="0"/>
              <a:t>s</a:t>
            </a:r>
            <a:r>
              <a:rPr lang="en-US" sz="2930" b="1" dirty="0"/>
              <a:t> and privatization of banks </a:t>
            </a:r>
            <a:r>
              <a:rPr lang="en-US" sz="2930" dirty="0"/>
              <a:t>(continued)</a:t>
            </a:r>
            <a:endParaRPr lang="hr-HR" sz="2930" dirty="0"/>
          </a:p>
        </p:txBody>
      </p:sp>
      <p:sp>
        <p:nvSpPr>
          <p:cNvPr id="3" name="Rezervirano mjesto sadržaja 2">
            <a:extLst>
              <a:ext uri="{FF2B5EF4-FFF2-40B4-BE49-F238E27FC236}">
                <a16:creationId xmlns:a16="http://schemas.microsoft.com/office/drawing/2014/main" id="{732CA0CD-3EA4-4869-BAC9-939FBBD36478}"/>
              </a:ext>
            </a:extLst>
          </p:cNvPr>
          <p:cNvSpPr>
            <a:spLocks noGrp="1"/>
          </p:cNvSpPr>
          <p:nvPr>
            <p:ph idx="1"/>
          </p:nvPr>
        </p:nvSpPr>
        <p:spPr/>
        <p:txBody>
          <a:bodyPr>
            <a:normAutofit/>
          </a:bodyPr>
          <a:lstStyle/>
          <a:p>
            <a:r>
              <a:rPr lang="en-US" dirty="0"/>
              <a:t>Rehabilitation oh three large state own banks was on case-by-case basis and involved: </a:t>
            </a:r>
          </a:p>
          <a:p>
            <a:pPr lvl="1"/>
            <a:r>
              <a:rPr lang="hr-HR" dirty="0"/>
              <a:t>1</a:t>
            </a:r>
            <a:r>
              <a:rPr lang="en-US" dirty="0"/>
              <a:t>) Bank </a:t>
            </a:r>
            <a:r>
              <a:rPr lang="en-AU" dirty="0"/>
              <a:t>equity has been written-down</a:t>
            </a:r>
          </a:p>
          <a:p>
            <a:pPr lvl="1"/>
            <a:r>
              <a:rPr lang="hr-HR" dirty="0"/>
              <a:t>2</a:t>
            </a:r>
            <a:r>
              <a:rPr lang="en-US" dirty="0"/>
              <a:t>) Banks were downsized and recapitalized by government </a:t>
            </a:r>
          </a:p>
          <a:p>
            <a:pPr lvl="1"/>
            <a:r>
              <a:rPr lang="hr-HR" dirty="0"/>
              <a:t>3</a:t>
            </a:r>
            <a:r>
              <a:rPr lang="en-US" dirty="0"/>
              <a:t>) Bank management was replaced</a:t>
            </a:r>
          </a:p>
          <a:p>
            <a:endParaRPr lang="en-US" dirty="0"/>
          </a:p>
          <a:p>
            <a:r>
              <a:rPr lang="en-GB" dirty="0"/>
              <a:t>After rehabilitation interest rates declined strongly. </a:t>
            </a:r>
            <a:endParaRPr lang="hr-HR" dirty="0"/>
          </a:p>
          <a:p>
            <a:endParaRPr lang="hr-HR" dirty="0"/>
          </a:p>
          <a:p>
            <a:r>
              <a:rPr lang="hr-HR" dirty="0"/>
              <a:t>But, </a:t>
            </a:r>
            <a:r>
              <a:rPr lang="hr-HR" dirty="0" err="1"/>
              <a:t>two</a:t>
            </a:r>
            <a:r>
              <a:rPr lang="hr-HR" dirty="0"/>
              <a:t> </a:t>
            </a:r>
            <a:r>
              <a:rPr lang="hr-HR" dirty="0" err="1"/>
              <a:t>sets</a:t>
            </a:r>
            <a:r>
              <a:rPr lang="hr-HR" dirty="0"/>
              <a:t> </a:t>
            </a:r>
            <a:r>
              <a:rPr lang="hr-HR" dirty="0" err="1"/>
              <a:t>of</a:t>
            </a:r>
            <a:r>
              <a:rPr lang="hr-HR" dirty="0"/>
              <a:t> </a:t>
            </a:r>
            <a:r>
              <a:rPr lang="hr-HR" dirty="0" err="1"/>
              <a:t>bank</a:t>
            </a:r>
            <a:r>
              <a:rPr lang="hr-HR" dirty="0"/>
              <a:t> </a:t>
            </a:r>
            <a:r>
              <a:rPr lang="hr-HR" dirty="0" err="1"/>
              <a:t>rehabilitation,during</a:t>
            </a:r>
            <a:r>
              <a:rPr lang="hr-HR" dirty="0"/>
              <a:t> </a:t>
            </a:r>
            <a:r>
              <a:rPr lang="hr-HR" dirty="0" err="1"/>
              <a:t>and</a:t>
            </a:r>
            <a:r>
              <a:rPr lang="hr-HR" dirty="0"/>
              <a:t> </a:t>
            </a:r>
            <a:r>
              <a:rPr lang="hr-HR" dirty="0" err="1"/>
              <a:t>after</a:t>
            </a:r>
            <a:r>
              <a:rPr lang="hr-HR" dirty="0"/>
              <a:t> </a:t>
            </a:r>
            <a:r>
              <a:rPr lang="hr-HR" dirty="0" err="1"/>
              <a:t>the</a:t>
            </a:r>
            <a:r>
              <a:rPr lang="hr-HR" dirty="0"/>
              <a:t> </a:t>
            </a:r>
            <a:r>
              <a:rPr lang="hr-HR" dirty="0" err="1"/>
              <a:t>war</a:t>
            </a:r>
            <a:r>
              <a:rPr lang="hr-HR" dirty="0"/>
              <a:t> </a:t>
            </a:r>
            <a:r>
              <a:rPr lang="hr-HR" dirty="0" err="1"/>
              <a:t>have</a:t>
            </a:r>
            <a:r>
              <a:rPr lang="hr-HR" dirty="0"/>
              <a:t> </a:t>
            </a:r>
            <a:r>
              <a:rPr lang="hr-HR" dirty="0" err="1"/>
              <a:t>increased</a:t>
            </a:r>
            <a:r>
              <a:rPr lang="hr-HR" dirty="0"/>
              <a:t> </a:t>
            </a:r>
            <a:r>
              <a:rPr lang="hr-HR" dirty="0" err="1"/>
              <a:t>public</a:t>
            </a:r>
            <a:r>
              <a:rPr lang="hr-HR" dirty="0"/>
              <a:t> </a:t>
            </a:r>
            <a:r>
              <a:rPr lang="hr-HR" dirty="0" err="1"/>
              <a:t>debt</a:t>
            </a:r>
            <a:r>
              <a:rPr lang="hr-HR" dirty="0"/>
              <a:t> </a:t>
            </a:r>
            <a:r>
              <a:rPr lang="hr-HR" dirty="0" err="1"/>
              <a:t>above</a:t>
            </a:r>
            <a:r>
              <a:rPr lang="hr-HR" dirty="0"/>
              <a:t> </a:t>
            </a:r>
            <a:r>
              <a:rPr lang="hr-HR" dirty="0" err="1"/>
              <a:t>the</a:t>
            </a:r>
            <a:r>
              <a:rPr lang="hr-HR" dirty="0"/>
              <a:t> </a:t>
            </a:r>
            <a:r>
              <a:rPr lang="hr-HR" dirty="0" err="1"/>
              <a:t>level</a:t>
            </a:r>
            <a:r>
              <a:rPr lang="hr-HR" dirty="0"/>
              <a:t> </a:t>
            </a:r>
            <a:r>
              <a:rPr lang="hr-HR" dirty="0" err="1"/>
              <a:t>in</a:t>
            </a:r>
            <a:r>
              <a:rPr lang="hr-HR" dirty="0"/>
              <a:t> </a:t>
            </a:r>
            <a:r>
              <a:rPr lang="hr-HR" dirty="0" err="1"/>
              <a:t>peer</a:t>
            </a:r>
            <a:r>
              <a:rPr lang="hr-HR" dirty="0"/>
              <a:t> </a:t>
            </a:r>
            <a:r>
              <a:rPr lang="hr-HR" dirty="0" err="1"/>
              <a:t>group</a:t>
            </a:r>
            <a:r>
              <a:rPr lang="hr-HR" dirty="0"/>
              <a:t> </a:t>
            </a:r>
            <a:r>
              <a:rPr lang="hr-HR" dirty="0" err="1"/>
              <a:t>of</a:t>
            </a:r>
            <a:r>
              <a:rPr lang="hr-HR" dirty="0"/>
              <a:t> </a:t>
            </a:r>
            <a:r>
              <a:rPr lang="hr-HR" dirty="0" err="1"/>
              <a:t>transition</a:t>
            </a:r>
            <a:r>
              <a:rPr lang="hr-HR" dirty="0"/>
              <a:t> </a:t>
            </a:r>
            <a:r>
              <a:rPr lang="hr-HR" dirty="0" err="1"/>
              <a:t>economies</a:t>
            </a:r>
            <a:endParaRPr lang="en-GB" dirty="0"/>
          </a:p>
        </p:txBody>
      </p:sp>
      <p:sp>
        <p:nvSpPr>
          <p:cNvPr id="4" name="Rezervirano mjesto broja slajda 3">
            <a:extLst>
              <a:ext uri="{FF2B5EF4-FFF2-40B4-BE49-F238E27FC236}">
                <a16:creationId xmlns:a16="http://schemas.microsoft.com/office/drawing/2014/main" id="{C3BD3926-C453-4FFC-87E8-78CE64068539}"/>
              </a:ext>
            </a:extLst>
          </p:cNvPr>
          <p:cNvSpPr>
            <a:spLocks noGrp="1"/>
          </p:cNvSpPr>
          <p:nvPr>
            <p:ph type="sldNum" sz="quarter" idx="10"/>
          </p:nvPr>
        </p:nvSpPr>
        <p:spPr/>
        <p:txBody>
          <a:bodyPr/>
          <a:lstStyle/>
          <a:p>
            <a:fld id="{B3C66777-559C-41C4-AEA7-7444B2570E23}" type="slidenum">
              <a:rPr lang="hr-HR" smtClean="0"/>
              <a:t>19</a:t>
            </a:fld>
            <a:endParaRPr lang="hr-HR"/>
          </a:p>
        </p:txBody>
      </p:sp>
    </p:spTree>
    <p:extLst>
      <p:ext uri="{BB962C8B-B14F-4D97-AF65-F5344CB8AC3E}">
        <p14:creationId xmlns:p14="http://schemas.microsoft.com/office/powerpoint/2010/main" val="2770830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05E9DD-935C-4D45-9712-7204BFAAC12B}"/>
              </a:ext>
            </a:extLst>
          </p:cNvPr>
          <p:cNvSpPr>
            <a:spLocks noGrp="1"/>
          </p:cNvSpPr>
          <p:nvPr>
            <p:ph type="title"/>
          </p:nvPr>
        </p:nvSpPr>
        <p:spPr>
          <a:xfrm>
            <a:off x="958851" y="822657"/>
            <a:ext cx="10267949" cy="428836"/>
          </a:xfrm>
        </p:spPr>
        <p:txBody>
          <a:bodyPr/>
          <a:lstStyle/>
          <a:p>
            <a:pPr algn="l"/>
            <a:r>
              <a:rPr lang="hr-HR" b="1" dirty="0"/>
              <a:t>Overview</a:t>
            </a:r>
            <a:endParaRPr lang="en-GB" b="1" dirty="0"/>
          </a:p>
        </p:txBody>
      </p:sp>
      <p:sp>
        <p:nvSpPr>
          <p:cNvPr id="3" name="Rezervirano mjesto sadržaja 2">
            <a:extLst>
              <a:ext uri="{FF2B5EF4-FFF2-40B4-BE49-F238E27FC236}">
                <a16:creationId xmlns:a16="http://schemas.microsoft.com/office/drawing/2014/main" id="{FDE9B799-350F-4B7B-AC58-CD3E255F5975}"/>
              </a:ext>
            </a:extLst>
          </p:cNvPr>
          <p:cNvSpPr>
            <a:spLocks noGrp="1"/>
          </p:cNvSpPr>
          <p:nvPr>
            <p:ph idx="1"/>
          </p:nvPr>
        </p:nvSpPr>
        <p:spPr>
          <a:xfrm>
            <a:off x="958851" y="1920001"/>
            <a:ext cx="11041149" cy="4058769"/>
          </a:xfrm>
        </p:spPr>
        <p:txBody>
          <a:bodyPr>
            <a:normAutofit/>
          </a:bodyPr>
          <a:lstStyle/>
          <a:p>
            <a:pPr algn="just">
              <a:lnSpc>
                <a:spcPct val="107000"/>
              </a:lnSpc>
              <a:spcAft>
                <a:spcPts val="800"/>
              </a:spcAft>
            </a:pPr>
            <a:r>
              <a:rPr lang="en-GB" dirty="0">
                <a:latin typeface="+mj-lt"/>
                <a:ea typeface="Calibri" panose="020F0502020204030204" pitchFamily="34" charset="0"/>
                <a:cs typeface="Times New Roman" panose="02020603050405020304" pitchFamily="18" charset="0"/>
              </a:rPr>
              <a:t>The Croatian War of Independence</a:t>
            </a:r>
          </a:p>
          <a:p>
            <a:pPr algn="just">
              <a:lnSpc>
                <a:spcPct val="107000"/>
              </a:lnSpc>
              <a:spcAft>
                <a:spcPts val="800"/>
              </a:spcAft>
            </a:pPr>
            <a:r>
              <a:rPr lang="en-GB" dirty="0">
                <a:effectLst/>
                <a:latin typeface="+mj-lt"/>
                <a:ea typeface="Calibri" panose="020F0502020204030204" pitchFamily="34" charset="0"/>
                <a:cs typeface="Times New Roman" panose="02020603050405020304" pitchFamily="18" charset="0"/>
              </a:rPr>
              <a:t>The Impact of War on Economic Growth</a:t>
            </a:r>
          </a:p>
          <a:p>
            <a:pPr algn="just">
              <a:lnSpc>
                <a:spcPct val="107000"/>
              </a:lnSpc>
              <a:spcAft>
                <a:spcPts val="800"/>
              </a:spcAft>
            </a:pPr>
            <a:r>
              <a:rPr lang="en-GB" dirty="0">
                <a:effectLst/>
                <a:latin typeface="+mj-lt"/>
                <a:ea typeface="Calibri" panose="020F0502020204030204" pitchFamily="34" charset="0"/>
                <a:cs typeface="Times New Roman" panose="02020603050405020304" pitchFamily="18" charset="0"/>
              </a:rPr>
              <a:t>Structural Reforms in the Banking Sector after the War</a:t>
            </a:r>
          </a:p>
          <a:p>
            <a:pPr algn="just">
              <a:lnSpc>
                <a:spcPct val="107000"/>
              </a:lnSpc>
              <a:spcAft>
                <a:spcPts val="800"/>
              </a:spcAft>
            </a:pPr>
            <a:r>
              <a:rPr lang="en-US" dirty="0">
                <a:effectLst/>
                <a:latin typeface="+mj-lt"/>
                <a:ea typeface="Calibri" panose="020F0502020204030204" pitchFamily="34" charset="0"/>
                <a:cs typeface="Times New Roman" panose="02020603050405020304" pitchFamily="18" charset="0"/>
              </a:rPr>
              <a:t>Stopping High Inflation and Reforming Monetary Policy Framework </a:t>
            </a:r>
            <a:r>
              <a:rPr lang="hr-HR" dirty="0" err="1">
                <a:effectLst/>
                <a:latin typeface="+mj-lt"/>
                <a:ea typeface="Calibri" panose="020F0502020204030204" pitchFamily="34" charset="0"/>
                <a:cs typeface="Times New Roman" panose="02020603050405020304" pitchFamily="18" charset="0"/>
              </a:rPr>
              <a:t>During</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and</a:t>
            </a:r>
            <a:r>
              <a:rPr lang="hr-HR" dirty="0">
                <a:effectLst/>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in the Aftermath of the War </a:t>
            </a:r>
            <a:endParaRPr lang="en-GB" dirty="0">
              <a:effectLst/>
              <a:latin typeface="+mj-lt"/>
              <a:ea typeface="Calibri" panose="020F0502020204030204" pitchFamily="34" charset="0"/>
              <a:cs typeface="Times New Roman" panose="02020603050405020304" pitchFamily="18" charset="0"/>
            </a:endParaRPr>
          </a:p>
        </p:txBody>
      </p:sp>
      <p:sp>
        <p:nvSpPr>
          <p:cNvPr id="4" name="Rezervirano mjesto broja slajda 3">
            <a:extLst>
              <a:ext uri="{FF2B5EF4-FFF2-40B4-BE49-F238E27FC236}">
                <a16:creationId xmlns:a16="http://schemas.microsoft.com/office/drawing/2014/main" id="{EFB4642D-A6C6-4A08-B786-7CA3B7FCD595}"/>
              </a:ext>
            </a:extLst>
          </p:cNvPr>
          <p:cNvSpPr>
            <a:spLocks noGrp="1"/>
          </p:cNvSpPr>
          <p:nvPr>
            <p:ph type="sldNum" sz="quarter" idx="4"/>
          </p:nvPr>
        </p:nvSpPr>
        <p:spPr/>
        <p:txBody>
          <a:bodyPr/>
          <a:lstStyle/>
          <a:p>
            <a:fld id="{B3C66777-559C-41C4-AEA7-7444B2570E23}" type="slidenum">
              <a:rPr lang="en-GB" smtClean="0"/>
              <a:t>2</a:t>
            </a:fld>
            <a:endParaRPr lang="en-GB" dirty="0"/>
          </a:p>
        </p:txBody>
      </p:sp>
    </p:spTree>
    <p:extLst>
      <p:ext uri="{BB962C8B-B14F-4D97-AF65-F5344CB8AC3E}">
        <p14:creationId xmlns:p14="http://schemas.microsoft.com/office/powerpoint/2010/main" val="1585063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32CA0CD-3EA4-4869-BAC9-939FBBD36478}"/>
              </a:ext>
            </a:extLst>
          </p:cNvPr>
          <p:cNvSpPr>
            <a:spLocks noGrp="1"/>
          </p:cNvSpPr>
          <p:nvPr>
            <p:ph sz="half" idx="1"/>
          </p:nvPr>
        </p:nvSpPr>
        <p:spPr>
          <a:xfrm>
            <a:off x="6455527" y="2053564"/>
            <a:ext cx="5031316" cy="4128000"/>
          </a:xfrm>
        </p:spPr>
        <p:txBody>
          <a:bodyPr>
            <a:normAutofit/>
          </a:bodyPr>
          <a:lstStyle/>
          <a:p>
            <a:endParaRPr lang="hr-HR" dirty="0"/>
          </a:p>
          <a:p>
            <a:pPr>
              <a:buFont typeface="Arial" panose="020B0604020202020204" pitchFamily="34" charset="0"/>
              <a:buChar char="•"/>
            </a:pPr>
            <a:r>
              <a:rPr lang="en-US" dirty="0"/>
              <a:t>Interest rates for short-term borrowing on the money market fell from 26.3 percent in the second quarter to 11.4 percent in the third quarter of 1996. </a:t>
            </a:r>
            <a:endParaRPr lang="hr-HR" dirty="0"/>
          </a:p>
          <a:p>
            <a:pPr>
              <a:buFont typeface="Arial" panose="020B0604020202020204" pitchFamily="34" charset="0"/>
              <a:buChar char="•"/>
            </a:pPr>
            <a:r>
              <a:rPr lang="en-US" dirty="0"/>
              <a:t>After this one-time adjustment, a general decline continued and in the fourth quarter of 1997 reached the level of 8.9 percent. </a:t>
            </a:r>
            <a:endParaRPr lang="hr-HR" dirty="0"/>
          </a:p>
        </p:txBody>
      </p:sp>
      <p:pic>
        <p:nvPicPr>
          <p:cNvPr id="12" name="Rezervirano mjesto sadržaja 11">
            <a:extLst>
              <a:ext uri="{FF2B5EF4-FFF2-40B4-BE49-F238E27FC236}">
                <a16:creationId xmlns:a16="http://schemas.microsoft.com/office/drawing/2014/main" id="{DFA4D4E2-38F1-4426-9AC8-CC2E862FE822}"/>
              </a:ext>
            </a:extLst>
          </p:cNvPr>
          <p:cNvPicPr>
            <a:picLocks noGrp="1" noChangeAspect="1"/>
          </p:cNvPicPr>
          <p:nvPr>
            <p:ph sz="half" idx="2"/>
          </p:nvPr>
        </p:nvPicPr>
        <p:blipFill>
          <a:blip r:embed="rId3"/>
          <a:stretch>
            <a:fillRect/>
          </a:stretch>
        </p:blipFill>
        <p:spPr>
          <a:xfrm>
            <a:off x="958850" y="2427680"/>
            <a:ext cx="4869935" cy="3097891"/>
          </a:xfrm>
          <a:prstGeom prst="rect">
            <a:avLst/>
          </a:prstGeom>
        </p:spPr>
      </p:pic>
      <p:sp>
        <p:nvSpPr>
          <p:cNvPr id="4" name="Rezervirano mjesto broja slajda 3">
            <a:extLst>
              <a:ext uri="{FF2B5EF4-FFF2-40B4-BE49-F238E27FC236}">
                <a16:creationId xmlns:a16="http://schemas.microsoft.com/office/drawing/2014/main" id="{C3BD3926-C453-4FFC-87E8-78CE64068539}"/>
              </a:ext>
            </a:extLst>
          </p:cNvPr>
          <p:cNvSpPr>
            <a:spLocks noGrp="1"/>
          </p:cNvSpPr>
          <p:nvPr>
            <p:ph type="sldNum" sz="quarter" idx="10"/>
          </p:nvPr>
        </p:nvSpPr>
        <p:spPr/>
        <p:txBody>
          <a:bodyPr/>
          <a:lstStyle/>
          <a:p>
            <a:fld id="{B3C66777-559C-41C4-AEA7-7444B2570E23}" type="slidenum">
              <a:rPr lang="hr-HR" smtClean="0"/>
              <a:t>20</a:t>
            </a:fld>
            <a:endParaRPr lang="hr-HR"/>
          </a:p>
        </p:txBody>
      </p:sp>
      <p:sp>
        <p:nvSpPr>
          <p:cNvPr id="11" name="Rezervirano mjesto teksta 6">
            <a:extLst>
              <a:ext uri="{FF2B5EF4-FFF2-40B4-BE49-F238E27FC236}">
                <a16:creationId xmlns:a16="http://schemas.microsoft.com/office/drawing/2014/main" id="{4E80E5CC-F7CD-417A-9735-95CCD99EE0E5}"/>
              </a:ext>
            </a:extLst>
          </p:cNvPr>
          <p:cNvSpPr txBox="1">
            <a:spLocks/>
          </p:cNvSpPr>
          <p:nvPr/>
        </p:nvSpPr>
        <p:spPr bwMode="auto">
          <a:xfrm>
            <a:off x="958851" y="2181742"/>
            <a:ext cx="5040000" cy="23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indent="0" fontAlgn="base">
              <a:lnSpc>
                <a:spcPct val="95000"/>
              </a:lnSpc>
              <a:spcBef>
                <a:spcPts val="1067"/>
              </a:spcBef>
              <a:spcAft>
                <a:spcPct val="0"/>
              </a:spcAft>
              <a:buNone/>
              <a:defRPr sz="1600" b="0">
                <a:solidFill>
                  <a:srgbClr val="606878"/>
                </a:solidFill>
                <a:latin typeface="+mj-lt"/>
                <a:ea typeface="Segoe UI" panose="020B0502040204020203" pitchFamily="34" charset="0"/>
                <a:cs typeface="Segoe UI" panose="020B0502040204020203" pitchFamily="34" charset="0"/>
              </a:defRPr>
            </a:lvl1pPr>
            <a:lvl2pPr marL="609585" indent="0" fontAlgn="base">
              <a:lnSpc>
                <a:spcPct val="114000"/>
              </a:lnSpc>
              <a:spcBef>
                <a:spcPts val="533"/>
              </a:spcBef>
              <a:spcAft>
                <a:spcPct val="0"/>
              </a:spcAft>
              <a:buNone/>
              <a:defRPr sz="2667" b="1">
                <a:solidFill>
                  <a:schemeClr val="tx2"/>
                </a:solidFill>
                <a:ea typeface="Segoe UI" panose="020B0502040204020203" pitchFamily="34" charset="0"/>
                <a:cs typeface="Segoe UI" panose="020B0502040204020203" pitchFamily="34" charset="0"/>
              </a:defRPr>
            </a:lvl2pPr>
            <a:lvl3pPr marL="1219170" indent="0" fontAlgn="base">
              <a:lnSpc>
                <a:spcPct val="114000"/>
              </a:lnSpc>
              <a:spcBef>
                <a:spcPts val="533"/>
              </a:spcBef>
              <a:spcAft>
                <a:spcPct val="0"/>
              </a:spcAft>
              <a:buNone/>
              <a:defRPr sz="2400" b="1">
                <a:solidFill>
                  <a:schemeClr val="tx2"/>
                </a:solidFill>
                <a:ea typeface="Segoe UI" panose="020B0502040204020203" pitchFamily="34" charset="0"/>
                <a:cs typeface="Segoe UI" panose="020B0502040204020203" pitchFamily="34" charset="0"/>
              </a:defRPr>
            </a:lvl3pPr>
            <a:lvl4pPr marL="1828754" indent="0" fontAlgn="base">
              <a:lnSpc>
                <a:spcPct val="114000"/>
              </a:lnSpc>
              <a:spcBef>
                <a:spcPts val="533"/>
              </a:spcBef>
              <a:spcAft>
                <a:spcPct val="0"/>
              </a:spcAft>
              <a:buNone/>
              <a:defRPr sz="2133" b="1">
                <a:solidFill>
                  <a:schemeClr val="tx2"/>
                </a:solidFill>
                <a:ea typeface="Segoe UI" panose="020B0502040204020203" pitchFamily="34" charset="0"/>
                <a:cs typeface="Segoe UI" panose="020B0502040204020203" pitchFamily="34" charset="0"/>
              </a:defRPr>
            </a:lvl4pPr>
            <a:lvl5pPr marL="2438339" indent="0" fontAlgn="base">
              <a:lnSpc>
                <a:spcPct val="114000"/>
              </a:lnSpc>
              <a:spcBef>
                <a:spcPts val="533"/>
              </a:spcBef>
              <a:spcAft>
                <a:spcPct val="0"/>
              </a:spcAft>
              <a:buNone/>
              <a:defRPr sz="2133" b="1">
                <a:solidFill>
                  <a:schemeClr val="tx2"/>
                </a:solidFill>
                <a:ea typeface="Segoe UI" panose="020B0502040204020203" pitchFamily="34" charset="0"/>
                <a:cs typeface="Segoe UI" panose="020B0502040204020203" pitchFamily="34" charset="0"/>
              </a:defRPr>
            </a:lvl5pPr>
            <a:lvl6pPr marL="3047924" indent="0" fontAlgn="base">
              <a:spcBef>
                <a:spcPct val="20000"/>
              </a:spcBef>
              <a:spcAft>
                <a:spcPct val="0"/>
              </a:spcAft>
              <a:buNone/>
              <a:defRPr sz="2133" b="1"/>
            </a:lvl6pPr>
            <a:lvl7pPr marL="3657509" indent="0" fontAlgn="base">
              <a:spcBef>
                <a:spcPct val="20000"/>
              </a:spcBef>
              <a:spcAft>
                <a:spcPct val="0"/>
              </a:spcAft>
              <a:buNone/>
              <a:defRPr sz="2133" b="1"/>
            </a:lvl7pPr>
            <a:lvl8pPr marL="4267093" indent="0" fontAlgn="base">
              <a:spcBef>
                <a:spcPct val="20000"/>
              </a:spcBef>
              <a:spcAft>
                <a:spcPct val="0"/>
              </a:spcAft>
              <a:buNone/>
              <a:defRPr sz="2133" b="1"/>
            </a:lvl8pPr>
            <a:lvl9pPr marL="4876678" indent="0" fontAlgn="base">
              <a:spcBef>
                <a:spcPct val="20000"/>
              </a:spcBef>
              <a:spcAft>
                <a:spcPct val="0"/>
              </a:spcAft>
              <a:buNone/>
              <a:defRPr sz="2133" b="1"/>
            </a:lvl9pPr>
          </a:lstStyle>
          <a:p>
            <a:r>
              <a:rPr lang="hr-HR" dirty="0" err="1">
                <a:solidFill>
                  <a:schemeClr val="tx1">
                    <a:lumMod val="75000"/>
                  </a:schemeClr>
                </a:solidFill>
              </a:rPr>
              <a:t>Overnight</a:t>
            </a:r>
            <a:r>
              <a:rPr lang="hr-HR" dirty="0">
                <a:solidFill>
                  <a:schemeClr val="tx1">
                    <a:lumMod val="75000"/>
                  </a:schemeClr>
                </a:solidFill>
              </a:rPr>
              <a:t> </a:t>
            </a:r>
            <a:r>
              <a:rPr lang="hr-HR" dirty="0" err="1">
                <a:solidFill>
                  <a:schemeClr val="tx1">
                    <a:lumMod val="75000"/>
                  </a:schemeClr>
                </a:solidFill>
              </a:rPr>
              <a:t>interest</a:t>
            </a:r>
            <a:r>
              <a:rPr lang="hr-HR" dirty="0">
                <a:solidFill>
                  <a:schemeClr val="tx1">
                    <a:lumMod val="75000"/>
                  </a:schemeClr>
                </a:solidFill>
              </a:rPr>
              <a:t> rate on </a:t>
            </a:r>
            <a:r>
              <a:rPr lang="hr-HR" dirty="0" err="1">
                <a:solidFill>
                  <a:schemeClr val="tx1">
                    <a:lumMod val="75000"/>
                  </a:schemeClr>
                </a:solidFill>
              </a:rPr>
              <a:t>the</a:t>
            </a:r>
            <a:r>
              <a:rPr lang="hr-HR" dirty="0">
                <a:solidFill>
                  <a:schemeClr val="tx1">
                    <a:lumMod val="75000"/>
                  </a:schemeClr>
                </a:solidFill>
              </a:rPr>
              <a:t> </a:t>
            </a:r>
            <a:r>
              <a:rPr lang="hr-HR" dirty="0" err="1">
                <a:solidFill>
                  <a:schemeClr val="tx1">
                    <a:lumMod val="75000"/>
                  </a:schemeClr>
                </a:solidFill>
              </a:rPr>
              <a:t>intrabank</a:t>
            </a:r>
            <a:r>
              <a:rPr lang="hr-HR" dirty="0">
                <a:solidFill>
                  <a:schemeClr val="tx1">
                    <a:lumMod val="75000"/>
                  </a:schemeClr>
                </a:solidFill>
              </a:rPr>
              <a:t> market</a:t>
            </a:r>
          </a:p>
        </p:txBody>
      </p:sp>
      <p:sp>
        <p:nvSpPr>
          <p:cNvPr id="13" name="TekstniOkvir 12">
            <a:extLst>
              <a:ext uri="{FF2B5EF4-FFF2-40B4-BE49-F238E27FC236}">
                <a16:creationId xmlns:a16="http://schemas.microsoft.com/office/drawing/2014/main" id="{85F638D5-1BC9-44A0-A3A0-987131443820}"/>
              </a:ext>
            </a:extLst>
          </p:cNvPr>
          <p:cNvSpPr txBox="1"/>
          <p:nvPr/>
        </p:nvSpPr>
        <p:spPr>
          <a:xfrm>
            <a:off x="958850" y="5537599"/>
            <a:ext cx="3731104" cy="233492"/>
          </a:xfrm>
          <a:prstGeom prst="rect">
            <a:avLst/>
          </a:prstGeom>
        </p:spPr>
        <p:txBody>
          <a:bodyPr wrap="square" rtlCol="0">
            <a:spAutoFit/>
          </a:bodyPr>
          <a:lstStyle>
            <a:defPPr>
              <a:defRPr lang="sr-Latn-RS"/>
            </a:defPPr>
            <a:lvl1pPr>
              <a:defRPr sz="700">
                <a:solidFill>
                  <a:schemeClr val="bg1">
                    <a:lumMod val="50000"/>
                  </a:schemeClr>
                </a:solidFill>
              </a:defRPr>
            </a:lvl1pPr>
          </a:lstStyle>
          <a:p>
            <a:r>
              <a:rPr lang="hr-HR" sz="900" dirty="0" err="1">
                <a:latin typeface="+mj-lt"/>
              </a:rPr>
              <a:t>Source</a:t>
            </a:r>
            <a:r>
              <a:rPr lang="hr-HR" sz="900" dirty="0">
                <a:latin typeface="+mj-lt"/>
              </a:rPr>
              <a:t>: </a:t>
            </a:r>
            <a:r>
              <a:rPr lang="hr-HR" sz="900" dirty="0">
                <a:effectLst/>
                <a:latin typeface="+mj-lt"/>
                <a:ea typeface="Calibri" panose="020F0502020204030204" pitchFamily="34" charset="0"/>
                <a:cs typeface="Times New Roman" panose="02020603050405020304" pitchFamily="18" charset="0"/>
              </a:rPr>
              <a:t>Croatian National Bank</a:t>
            </a:r>
            <a:endParaRPr lang="hr-HR" sz="900" dirty="0">
              <a:latin typeface="+mj-lt"/>
            </a:endParaRPr>
          </a:p>
        </p:txBody>
      </p:sp>
      <p:sp>
        <p:nvSpPr>
          <p:cNvPr id="9" name="Naslov 1">
            <a:extLst>
              <a:ext uri="{FF2B5EF4-FFF2-40B4-BE49-F238E27FC236}">
                <a16:creationId xmlns:a16="http://schemas.microsoft.com/office/drawing/2014/main" id="{7DBC36B6-7D5E-4CEC-8E62-258AC312E050}"/>
              </a:ext>
            </a:extLst>
          </p:cNvPr>
          <p:cNvSpPr>
            <a:spLocks noGrp="1"/>
          </p:cNvSpPr>
          <p:nvPr>
            <p:ph type="title"/>
          </p:nvPr>
        </p:nvSpPr>
        <p:spPr>
          <a:xfrm>
            <a:off x="958850" y="742069"/>
            <a:ext cx="10267949" cy="856645"/>
          </a:xfrm>
        </p:spPr>
        <p:txBody>
          <a:bodyPr/>
          <a:lstStyle/>
          <a:p>
            <a:r>
              <a:rPr lang="hr-HR" sz="2930" b="1" dirty="0"/>
              <a:t>4) </a:t>
            </a:r>
            <a:r>
              <a:rPr lang="en-US" sz="2930" b="1" dirty="0"/>
              <a:t>Subsequent rehabilitation and privatization of banks </a:t>
            </a:r>
            <a:r>
              <a:rPr lang="en-US" sz="2930" dirty="0"/>
              <a:t>(continued)</a:t>
            </a:r>
            <a:endParaRPr lang="hr-HR" sz="2930" dirty="0"/>
          </a:p>
        </p:txBody>
      </p:sp>
    </p:spTree>
    <p:extLst>
      <p:ext uri="{BB962C8B-B14F-4D97-AF65-F5344CB8AC3E}">
        <p14:creationId xmlns:p14="http://schemas.microsoft.com/office/powerpoint/2010/main" val="4088848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4441463-74BA-457C-A40D-48F8511D14D9}"/>
              </a:ext>
            </a:extLst>
          </p:cNvPr>
          <p:cNvSpPr>
            <a:spLocks noGrp="1"/>
          </p:cNvSpPr>
          <p:nvPr>
            <p:ph type="title"/>
          </p:nvPr>
        </p:nvSpPr>
        <p:spPr>
          <a:xfrm>
            <a:off x="952901" y="688540"/>
            <a:ext cx="10273900" cy="85664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GB" sz="2930" b="1" dirty="0"/>
              <a:t>Stopping High Inflation and Reforming Monetary Policy Framework </a:t>
            </a:r>
            <a:r>
              <a:rPr lang="hr-HR" sz="2930" b="1" dirty="0" err="1"/>
              <a:t>During</a:t>
            </a:r>
            <a:r>
              <a:rPr lang="hr-HR" sz="2930" b="1" dirty="0"/>
              <a:t> </a:t>
            </a:r>
            <a:r>
              <a:rPr lang="hr-HR" sz="2930" b="1" dirty="0" err="1"/>
              <a:t>and</a:t>
            </a:r>
            <a:r>
              <a:rPr lang="en-GB" sz="2930" b="1" dirty="0"/>
              <a:t> </a:t>
            </a:r>
            <a:r>
              <a:rPr lang="hr-HR" sz="2930" b="1" dirty="0"/>
              <a:t>A</a:t>
            </a:r>
            <a:r>
              <a:rPr lang="en-GB" sz="2930" b="1" dirty="0" err="1"/>
              <a:t>fter</a:t>
            </a:r>
            <a:r>
              <a:rPr lang="en-GB" sz="2930" b="1" dirty="0"/>
              <a:t> the War </a:t>
            </a:r>
          </a:p>
        </p:txBody>
      </p:sp>
      <p:sp>
        <p:nvSpPr>
          <p:cNvPr id="3" name="Rezervirano mjesto sadržaja 2">
            <a:extLst>
              <a:ext uri="{FF2B5EF4-FFF2-40B4-BE49-F238E27FC236}">
                <a16:creationId xmlns:a16="http://schemas.microsoft.com/office/drawing/2014/main" id="{3784C17D-0DD4-4972-BF12-29045D502028}"/>
              </a:ext>
            </a:extLst>
          </p:cNvPr>
          <p:cNvSpPr>
            <a:spLocks noGrp="1"/>
          </p:cNvSpPr>
          <p:nvPr>
            <p:ph idx="1"/>
          </p:nvPr>
        </p:nvSpPr>
        <p:spPr>
          <a:xfrm>
            <a:off x="952901" y="2098306"/>
            <a:ext cx="10273901" cy="3872691"/>
          </a:xfrm>
        </p:spPr>
        <p:txBody>
          <a:bodyPr>
            <a:normAutofit/>
          </a:bodyPr>
          <a:lstStyle/>
          <a:p>
            <a:pPr marL="1225181" lvl="1" indent="-457200">
              <a:buFont typeface="+mj-lt"/>
              <a:buAutoNum type="arabicParenR"/>
            </a:pPr>
            <a:r>
              <a:rPr lang="hr-HR" sz="2200" dirty="0"/>
              <a:t>M</a:t>
            </a:r>
            <a:r>
              <a:rPr lang="en-US" sz="2200" dirty="0" err="1"/>
              <a:t>acroeconomic</a:t>
            </a:r>
            <a:r>
              <a:rPr lang="en-US" sz="2200" dirty="0"/>
              <a:t> context at the beginning of 1990s</a:t>
            </a:r>
          </a:p>
          <a:p>
            <a:pPr marL="1225181" lvl="1" indent="-457200">
              <a:buFont typeface="+mj-lt"/>
              <a:buAutoNum type="arabicParenR"/>
            </a:pPr>
            <a:r>
              <a:rPr lang="en-US" sz="2200" dirty="0"/>
              <a:t>Anti-inflationary</a:t>
            </a:r>
            <a:r>
              <a:rPr lang="hr-HR" sz="2200" dirty="0"/>
              <a:t>/</a:t>
            </a:r>
            <a:r>
              <a:rPr lang="hr-HR" sz="2200" dirty="0" err="1"/>
              <a:t>stabilization</a:t>
            </a:r>
            <a:r>
              <a:rPr lang="en-US" sz="2200" dirty="0"/>
              <a:t> program </a:t>
            </a:r>
            <a:r>
              <a:rPr lang="hr-HR" sz="2200" dirty="0" err="1"/>
              <a:t>during</a:t>
            </a:r>
            <a:r>
              <a:rPr lang="hr-HR" sz="2200" dirty="0"/>
              <a:t> </a:t>
            </a:r>
            <a:r>
              <a:rPr lang="hr-HR" sz="2200" dirty="0" err="1"/>
              <a:t>the</a:t>
            </a:r>
            <a:r>
              <a:rPr lang="hr-HR" sz="2200" dirty="0"/>
              <a:t> </a:t>
            </a:r>
            <a:r>
              <a:rPr lang="hr-HR" sz="2200" dirty="0" err="1"/>
              <a:t>war</a:t>
            </a:r>
            <a:r>
              <a:rPr lang="hr-HR" sz="2200" dirty="0"/>
              <a:t>, </a:t>
            </a:r>
            <a:r>
              <a:rPr lang="en-US" sz="2200" dirty="0"/>
              <a:t>in October 1993</a:t>
            </a:r>
          </a:p>
          <a:p>
            <a:pPr marL="1225181" lvl="1" indent="-457200">
              <a:buFont typeface="+mj-lt"/>
              <a:buAutoNum type="arabicParenR"/>
            </a:pPr>
            <a:r>
              <a:rPr lang="en-US" sz="2200" dirty="0"/>
              <a:t>Monetary policy </a:t>
            </a:r>
            <a:r>
              <a:rPr lang="hr-HR" sz="2200" dirty="0" err="1"/>
              <a:t>in</a:t>
            </a:r>
            <a:r>
              <a:rPr lang="hr-HR" sz="2200" dirty="0"/>
              <a:t> </a:t>
            </a:r>
            <a:r>
              <a:rPr lang="hr-HR" sz="2200" dirty="0" err="1"/>
              <a:t>the</a:t>
            </a:r>
            <a:r>
              <a:rPr lang="hr-HR" sz="2200" dirty="0"/>
              <a:t> </a:t>
            </a:r>
            <a:r>
              <a:rPr lang="hr-HR" sz="2200" dirty="0" err="1"/>
              <a:t>aftermath</a:t>
            </a:r>
            <a:r>
              <a:rPr lang="hr-HR" sz="2200" dirty="0"/>
              <a:t> </a:t>
            </a:r>
            <a:r>
              <a:rPr lang="hr-HR" sz="2200" dirty="0" err="1"/>
              <a:t>of</a:t>
            </a:r>
            <a:r>
              <a:rPr lang="en-US" sz="2200" dirty="0"/>
              <a:t> the war</a:t>
            </a:r>
          </a:p>
          <a:p>
            <a:pPr marL="1225181" lvl="1" indent="-457200">
              <a:buFont typeface="+mj-lt"/>
              <a:buAutoNum type="arabicParenR"/>
            </a:pPr>
            <a:r>
              <a:rPr lang="en-US" sz="2200" dirty="0"/>
              <a:t>Macroprudential measures and boom bust cycle in 2000s</a:t>
            </a:r>
          </a:p>
          <a:p>
            <a:endParaRPr lang="hr-HR" sz="2200" dirty="0"/>
          </a:p>
        </p:txBody>
      </p:sp>
      <p:sp>
        <p:nvSpPr>
          <p:cNvPr id="4" name="Rezervirano mjesto broja slajda 3">
            <a:extLst>
              <a:ext uri="{FF2B5EF4-FFF2-40B4-BE49-F238E27FC236}">
                <a16:creationId xmlns:a16="http://schemas.microsoft.com/office/drawing/2014/main" id="{96D2CEF4-5E91-4B84-B874-B69F45D61676}"/>
              </a:ext>
            </a:extLst>
          </p:cNvPr>
          <p:cNvSpPr>
            <a:spLocks noGrp="1"/>
          </p:cNvSpPr>
          <p:nvPr>
            <p:ph type="sldNum" sz="quarter" idx="10"/>
          </p:nvPr>
        </p:nvSpPr>
        <p:spPr/>
        <p:txBody>
          <a:bodyPr/>
          <a:lstStyle/>
          <a:p>
            <a:fld id="{B3C66777-559C-41C4-AEA7-7444B2570E23}" type="slidenum">
              <a:rPr lang="hr-HR" smtClean="0"/>
              <a:t>21</a:t>
            </a:fld>
            <a:endParaRPr lang="hr-HR"/>
          </a:p>
        </p:txBody>
      </p:sp>
    </p:spTree>
    <p:extLst>
      <p:ext uri="{BB962C8B-B14F-4D97-AF65-F5344CB8AC3E}">
        <p14:creationId xmlns:p14="http://schemas.microsoft.com/office/powerpoint/2010/main" val="1451364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7861A4-202A-4FF8-9381-B74A218A4237}"/>
              </a:ext>
            </a:extLst>
          </p:cNvPr>
          <p:cNvSpPr>
            <a:spLocks noGrp="1"/>
          </p:cNvSpPr>
          <p:nvPr>
            <p:ph type="title"/>
          </p:nvPr>
        </p:nvSpPr>
        <p:spPr>
          <a:xfrm>
            <a:off x="958851" y="1189112"/>
            <a:ext cx="10466336" cy="428322"/>
          </a:xfrm>
        </p:spPr>
        <p:txBody>
          <a:bodyPr/>
          <a:lstStyle/>
          <a:p>
            <a:r>
              <a:rPr lang="hr-HR" sz="2930" b="1" dirty="0"/>
              <a:t>1) M</a:t>
            </a:r>
            <a:r>
              <a:rPr lang="en-US" sz="2930" b="1" dirty="0" err="1"/>
              <a:t>acroeconomic</a:t>
            </a:r>
            <a:r>
              <a:rPr lang="en-US" sz="2930" b="1" dirty="0"/>
              <a:t> context at the</a:t>
            </a:r>
            <a:r>
              <a:rPr lang="hr-HR" sz="2930" b="1" dirty="0"/>
              <a:t> </a:t>
            </a:r>
            <a:r>
              <a:rPr lang="en-US" sz="2930" b="1" dirty="0"/>
              <a:t>beginning of 1990s</a:t>
            </a:r>
            <a:endParaRPr lang="hr-HR" sz="2930" b="1" dirty="0"/>
          </a:p>
        </p:txBody>
      </p:sp>
      <p:sp>
        <p:nvSpPr>
          <p:cNvPr id="3" name="Rezervirano mjesto sadržaja 2">
            <a:extLst>
              <a:ext uri="{FF2B5EF4-FFF2-40B4-BE49-F238E27FC236}">
                <a16:creationId xmlns:a16="http://schemas.microsoft.com/office/drawing/2014/main" id="{E297281F-5DD5-423D-B662-A69E1880B737}"/>
              </a:ext>
            </a:extLst>
          </p:cNvPr>
          <p:cNvSpPr>
            <a:spLocks noGrp="1"/>
          </p:cNvSpPr>
          <p:nvPr>
            <p:ph idx="1"/>
          </p:nvPr>
        </p:nvSpPr>
        <p:spPr>
          <a:xfrm>
            <a:off x="958851" y="1920000"/>
            <a:ext cx="10466336" cy="4128000"/>
          </a:xfrm>
        </p:spPr>
        <p:txBody>
          <a:bodyPr>
            <a:normAutofit/>
          </a:bodyPr>
          <a:lstStyle/>
          <a:p>
            <a:pPr marL="342900" indent="-342900">
              <a:buFont typeface="Arial" panose="020B0604020202020204" pitchFamily="34" charset="0"/>
              <a:buChar char="•"/>
            </a:pPr>
            <a:endParaRPr lang="hr-HR" dirty="0"/>
          </a:p>
          <a:p>
            <a:pPr marL="342900" indent="-342900">
              <a:buFont typeface="Arial" panose="020B0604020202020204" pitchFamily="34" charset="0"/>
              <a:buChar char="•"/>
            </a:pPr>
            <a:r>
              <a:rPr lang="en-US" dirty="0"/>
              <a:t>Temporary currency issued by the government was in circulation from 1992 to 1994</a:t>
            </a:r>
          </a:p>
          <a:p>
            <a:pPr marL="342900" indent="-342900">
              <a:buFont typeface="Arial" panose="020B0604020202020204" pitchFamily="34" charset="0"/>
              <a:buChar char="•"/>
            </a:pPr>
            <a:r>
              <a:rPr lang="en-US" dirty="0"/>
              <a:t>Very high and increasing inflation, currency was not convertible</a:t>
            </a:r>
          </a:p>
          <a:p>
            <a:pPr marL="342900" indent="-342900">
              <a:buFont typeface="Arial" panose="020B0604020202020204" pitchFamily="34" charset="0"/>
              <a:buChar char="•"/>
            </a:pPr>
            <a:r>
              <a:rPr lang="en-US" dirty="0"/>
              <a:t>No international reserves and foreign debt in default</a:t>
            </a:r>
          </a:p>
          <a:p>
            <a:pPr marL="342900" indent="-342900">
              <a:buFont typeface="Arial" panose="020B0604020202020204" pitchFamily="34" charset="0"/>
              <a:buChar char="•"/>
            </a:pPr>
            <a:r>
              <a:rPr lang="en-US" dirty="0"/>
              <a:t>Huge capital outflows prior to </a:t>
            </a:r>
            <a:r>
              <a:rPr lang="hr-HR" dirty="0" err="1"/>
              <a:t>the</a:t>
            </a:r>
            <a:r>
              <a:rPr lang="hr-HR" dirty="0"/>
              <a:t> </a:t>
            </a:r>
            <a:r>
              <a:rPr lang="en-US" dirty="0"/>
              <a:t>war, </a:t>
            </a:r>
            <a:r>
              <a:rPr lang="en-AU" dirty="0"/>
              <a:t>followed b</a:t>
            </a:r>
            <a:r>
              <a:rPr lang="hr-HR" dirty="0"/>
              <a:t>y </a:t>
            </a:r>
            <a:r>
              <a:rPr lang="en-US" dirty="0"/>
              <a:t>secular inflows after </a:t>
            </a:r>
            <a:r>
              <a:rPr lang="hr-HR" dirty="0" err="1"/>
              <a:t>the</a:t>
            </a:r>
            <a:r>
              <a:rPr lang="hr-HR" dirty="0"/>
              <a:t> </a:t>
            </a:r>
            <a:r>
              <a:rPr lang="en-US" dirty="0"/>
              <a:t>independence</a:t>
            </a:r>
          </a:p>
          <a:p>
            <a:pPr marL="342900" indent="-342900">
              <a:buFont typeface="Arial" panose="020B0604020202020204" pitchFamily="34" charset="0"/>
              <a:buChar char="•"/>
            </a:pPr>
            <a:r>
              <a:rPr lang="en-US" dirty="0"/>
              <a:t>Croatia was not </a:t>
            </a:r>
            <a:r>
              <a:rPr lang="hr-HR" dirty="0"/>
              <a:t>a </a:t>
            </a:r>
            <a:r>
              <a:rPr lang="en-US" dirty="0"/>
              <a:t>member of international financial institutions</a:t>
            </a:r>
            <a:r>
              <a:rPr lang="hr-HR" dirty="0"/>
              <a:t> – no </a:t>
            </a:r>
            <a:r>
              <a:rPr lang="hr-HR" dirty="0" err="1"/>
              <a:t>external</a:t>
            </a:r>
            <a:r>
              <a:rPr lang="hr-HR" dirty="0"/>
              <a:t> </a:t>
            </a:r>
            <a:r>
              <a:rPr lang="hr-HR" dirty="0" err="1"/>
              <a:t>help</a:t>
            </a:r>
            <a:endParaRPr lang="en-US" dirty="0"/>
          </a:p>
        </p:txBody>
      </p:sp>
      <p:sp>
        <p:nvSpPr>
          <p:cNvPr id="4" name="Rezervirano mjesto broja slajda 3">
            <a:extLst>
              <a:ext uri="{FF2B5EF4-FFF2-40B4-BE49-F238E27FC236}">
                <a16:creationId xmlns:a16="http://schemas.microsoft.com/office/drawing/2014/main" id="{612EF08F-981C-466A-BFEB-99EDD661A418}"/>
              </a:ext>
            </a:extLst>
          </p:cNvPr>
          <p:cNvSpPr>
            <a:spLocks noGrp="1"/>
          </p:cNvSpPr>
          <p:nvPr>
            <p:ph type="sldNum" sz="quarter" idx="10"/>
          </p:nvPr>
        </p:nvSpPr>
        <p:spPr/>
        <p:txBody>
          <a:bodyPr/>
          <a:lstStyle/>
          <a:p>
            <a:fld id="{B3C66777-559C-41C4-AEA7-7444B2570E23}" type="slidenum">
              <a:rPr lang="hr-HR" smtClean="0"/>
              <a:t>22</a:t>
            </a:fld>
            <a:endParaRPr lang="hr-HR"/>
          </a:p>
        </p:txBody>
      </p:sp>
    </p:spTree>
    <p:extLst>
      <p:ext uri="{BB962C8B-B14F-4D97-AF65-F5344CB8AC3E}">
        <p14:creationId xmlns:p14="http://schemas.microsoft.com/office/powerpoint/2010/main" val="1232330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7861A4-202A-4FF8-9381-B74A218A4237}"/>
              </a:ext>
            </a:extLst>
          </p:cNvPr>
          <p:cNvSpPr>
            <a:spLocks noGrp="1"/>
          </p:cNvSpPr>
          <p:nvPr>
            <p:ph type="title"/>
          </p:nvPr>
        </p:nvSpPr>
        <p:spPr>
          <a:xfrm>
            <a:off x="958851" y="623120"/>
            <a:ext cx="10425931" cy="856645"/>
          </a:xfrm>
        </p:spPr>
        <p:txBody>
          <a:bodyPr/>
          <a:lstStyle/>
          <a:p>
            <a:r>
              <a:rPr lang="hr-HR" sz="2930" b="1" dirty="0"/>
              <a:t>1) M</a:t>
            </a:r>
            <a:r>
              <a:rPr lang="en-US" sz="2930" b="1" dirty="0" err="1"/>
              <a:t>acroeconomic</a:t>
            </a:r>
            <a:r>
              <a:rPr lang="en-US" sz="2930" b="1" dirty="0"/>
              <a:t> context at the beginning of 1990s</a:t>
            </a:r>
            <a:r>
              <a:rPr lang="hr-HR" sz="2930" b="1" dirty="0"/>
              <a:t> </a:t>
            </a:r>
            <a:r>
              <a:rPr lang="hr-HR" sz="2930" dirty="0"/>
              <a:t>(</a:t>
            </a:r>
            <a:r>
              <a:rPr lang="hr-HR" sz="2930" dirty="0" err="1"/>
              <a:t>continued</a:t>
            </a:r>
            <a:r>
              <a:rPr lang="hr-HR" sz="2930" dirty="0"/>
              <a:t>)</a:t>
            </a:r>
          </a:p>
        </p:txBody>
      </p:sp>
      <p:sp>
        <p:nvSpPr>
          <p:cNvPr id="3" name="Rezervirano mjesto sadržaja 2">
            <a:extLst>
              <a:ext uri="{FF2B5EF4-FFF2-40B4-BE49-F238E27FC236}">
                <a16:creationId xmlns:a16="http://schemas.microsoft.com/office/drawing/2014/main" id="{E297281F-5DD5-423D-B662-A69E1880B737}"/>
              </a:ext>
            </a:extLst>
          </p:cNvPr>
          <p:cNvSpPr>
            <a:spLocks noGrp="1"/>
          </p:cNvSpPr>
          <p:nvPr>
            <p:ph idx="1"/>
          </p:nvPr>
        </p:nvSpPr>
        <p:spPr>
          <a:xfrm>
            <a:off x="958851" y="1920000"/>
            <a:ext cx="10777624" cy="4128000"/>
          </a:xfrm>
        </p:spPr>
        <p:txBody>
          <a:bodyPr>
            <a:normAutofit/>
          </a:bodyPr>
          <a:lstStyle/>
          <a:p>
            <a:endParaRPr lang="hr-HR" dirty="0"/>
          </a:p>
          <a:p>
            <a:r>
              <a:rPr lang="hr-HR" dirty="0"/>
              <a:t>C</a:t>
            </a:r>
            <a:r>
              <a:rPr lang="en-US" dirty="0" err="1"/>
              <a:t>entral</a:t>
            </a:r>
            <a:r>
              <a:rPr lang="en-US" dirty="0"/>
              <a:t> bank </a:t>
            </a:r>
            <a:r>
              <a:rPr lang="hr-HR" dirty="0" err="1"/>
              <a:t>policy</a:t>
            </a:r>
            <a:r>
              <a:rPr lang="en-US" dirty="0"/>
              <a:t>:</a:t>
            </a:r>
          </a:p>
          <a:p>
            <a:pPr marL="1225181" lvl="1" indent="-457200">
              <a:buFont typeface="+mj-lt"/>
              <a:buAutoNum type="alphaLcParenR"/>
            </a:pPr>
            <a:r>
              <a:rPr lang="en-US" dirty="0"/>
              <a:t>Without international reserves only available option for the exchange rate regime was the full flexibility of </a:t>
            </a:r>
            <a:r>
              <a:rPr lang="hr-HR" dirty="0" err="1"/>
              <a:t>the</a:t>
            </a:r>
            <a:r>
              <a:rPr lang="hr-HR" dirty="0"/>
              <a:t> </a:t>
            </a:r>
            <a:r>
              <a:rPr lang="en-US" dirty="0"/>
              <a:t>exchange rate.</a:t>
            </a:r>
          </a:p>
          <a:p>
            <a:pPr marL="1225181" lvl="1" indent="-457200">
              <a:buFont typeface="+mj-lt"/>
              <a:buAutoNum type="alphaLcParenR"/>
            </a:pPr>
            <a:r>
              <a:rPr lang="en-US" dirty="0"/>
              <a:t>The central bank reform priority was to develop foreign exchange market in Croatia. </a:t>
            </a:r>
          </a:p>
          <a:p>
            <a:pPr marL="1225181" lvl="1" indent="-457200">
              <a:buFont typeface="+mj-lt"/>
              <a:buAutoNum type="alphaLcParenR"/>
            </a:pPr>
            <a:r>
              <a:rPr lang="hr-HR" dirty="0"/>
              <a:t>H</a:t>
            </a:r>
            <a:r>
              <a:rPr lang="en-US" dirty="0" err="1"/>
              <a:t>igh</a:t>
            </a:r>
            <a:r>
              <a:rPr lang="en-US" dirty="0"/>
              <a:t> inflation </a:t>
            </a:r>
            <a:r>
              <a:rPr lang="hr-HR" dirty="0" err="1"/>
              <a:t>was</a:t>
            </a:r>
            <a:r>
              <a:rPr lang="hr-HR" dirty="0"/>
              <a:t> </a:t>
            </a:r>
            <a:r>
              <a:rPr lang="hr-HR" dirty="0" err="1"/>
              <a:t>coupled</a:t>
            </a:r>
            <a:r>
              <a:rPr lang="hr-HR" dirty="0"/>
              <a:t> </a:t>
            </a:r>
            <a:r>
              <a:rPr lang="hr-HR" dirty="0" err="1"/>
              <a:t>with</a:t>
            </a:r>
            <a:r>
              <a:rPr lang="hr-HR" dirty="0"/>
              <a:t> </a:t>
            </a:r>
            <a:r>
              <a:rPr lang="en-US" dirty="0"/>
              <a:t>strong nominal deprecation.</a:t>
            </a:r>
          </a:p>
          <a:p>
            <a:endParaRPr lang="hr-HR" dirty="0"/>
          </a:p>
        </p:txBody>
      </p:sp>
      <p:sp>
        <p:nvSpPr>
          <p:cNvPr id="4" name="Rezervirano mjesto broja slajda 3">
            <a:extLst>
              <a:ext uri="{FF2B5EF4-FFF2-40B4-BE49-F238E27FC236}">
                <a16:creationId xmlns:a16="http://schemas.microsoft.com/office/drawing/2014/main" id="{612EF08F-981C-466A-BFEB-99EDD661A418}"/>
              </a:ext>
            </a:extLst>
          </p:cNvPr>
          <p:cNvSpPr>
            <a:spLocks noGrp="1"/>
          </p:cNvSpPr>
          <p:nvPr>
            <p:ph type="sldNum" sz="quarter" idx="10"/>
          </p:nvPr>
        </p:nvSpPr>
        <p:spPr/>
        <p:txBody>
          <a:bodyPr/>
          <a:lstStyle/>
          <a:p>
            <a:fld id="{B3C66777-559C-41C4-AEA7-7444B2570E23}" type="slidenum">
              <a:rPr lang="hr-HR" smtClean="0"/>
              <a:t>23</a:t>
            </a:fld>
            <a:endParaRPr lang="hr-HR"/>
          </a:p>
        </p:txBody>
      </p:sp>
    </p:spTree>
    <p:extLst>
      <p:ext uri="{BB962C8B-B14F-4D97-AF65-F5344CB8AC3E}">
        <p14:creationId xmlns:p14="http://schemas.microsoft.com/office/powerpoint/2010/main" val="1771270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1075FC8-6CF3-461C-894E-9A72E7091CBB}"/>
              </a:ext>
            </a:extLst>
          </p:cNvPr>
          <p:cNvSpPr>
            <a:spLocks noGrp="1"/>
          </p:cNvSpPr>
          <p:nvPr>
            <p:ph type="title"/>
          </p:nvPr>
        </p:nvSpPr>
        <p:spPr>
          <a:xfrm>
            <a:off x="958851" y="791021"/>
            <a:ext cx="10267949" cy="42832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hr-HR" sz="2930" b="1" dirty="0"/>
              <a:t>2) </a:t>
            </a:r>
            <a:r>
              <a:rPr lang="en-US" sz="2930" b="1" dirty="0"/>
              <a:t>Anti-inflationary program in October 1993</a:t>
            </a:r>
            <a:endParaRPr lang="hr-HR" sz="2930" b="1" dirty="0"/>
          </a:p>
        </p:txBody>
      </p:sp>
      <p:sp>
        <p:nvSpPr>
          <p:cNvPr id="3" name="Rezervirano mjesto sadržaja 2">
            <a:extLst>
              <a:ext uri="{FF2B5EF4-FFF2-40B4-BE49-F238E27FC236}">
                <a16:creationId xmlns:a16="http://schemas.microsoft.com/office/drawing/2014/main" id="{A69888F6-87F6-43D4-BB73-63D55DFAD62E}"/>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dirty="0"/>
              <a:t>Inflation was mostly caused by deeply rooted inflationary expectations that were fueled by fast nominal exchange rate depreciation.</a:t>
            </a:r>
          </a:p>
          <a:p>
            <a:pPr marL="342900" indent="-342900">
              <a:buFont typeface="Arial" panose="020B0604020202020204" pitchFamily="34" charset="0"/>
              <a:buChar char="•"/>
            </a:pPr>
            <a:r>
              <a:rPr lang="en-GB" dirty="0"/>
              <a:t>The key element of the program was to break the depreciation expectations.</a:t>
            </a:r>
          </a:p>
          <a:p>
            <a:pPr marL="342900" indent="-342900">
              <a:buFont typeface="Arial" panose="020B0604020202020204" pitchFamily="34" charset="0"/>
              <a:buChar char="•"/>
            </a:pPr>
            <a:r>
              <a:rPr lang="en-GB" dirty="0"/>
              <a:t>Ceiling for the HRK/DEM exchange rate was announced in October 1993 following an initial one-off devaluation (23%).</a:t>
            </a:r>
          </a:p>
          <a:p>
            <a:pPr marL="342900" indent="-342900">
              <a:buFont typeface="Arial" panose="020B0604020202020204" pitchFamily="34" charset="0"/>
              <a:buChar char="•"/>
            </a:pPr>
            <a:r>
              <a:rPr lang="en-US" dirty="0"/>
              <a:t>After the announcement</a:t>
            </a:r>
            <a:r>
              <a:rPr lang="hr-HR" dirty="0"/>
              <a:t>,</a:t>
            </a:r>
            <a:r>
              <a:rPr lang="en-US" dirty="0"/>
              <a:t> the exchange rate started to appreciate strongly and by the end of November 1994 it had returned to the level</a:t>
            </a:r>
            <a:r>
              <a:rPr lang="hr-HR" dirty="0"/>
              <a:t> </a:t>
            </a:r>
            <a:r>
              <a:rPr lang="hr-HR" dirty="0" err="1"/>
              <a:t>where</a:t>
            </a:r>
            <a:r>
              <a:rPr lang="hr-HR" dirty="0"/>
              <a:t> </a:t>
            </a:r>
            <a:r>
              <a:rPr lang="hr-HR" dirty="0" err="1"/>
              <a:t>it</a:t>
            </a:r>
            <a:r>
              <a:rPr lang="hr-HR" dirty="0"/>
              <a:t> </a:t>
            </a:r>
            <a:r>
              <a:rPr lang="hr-HR" dirty="0" err="1"/>
              <a:t>was</a:t>
            </a:r>
            <a:r>
              <a:rPr lang="hr-HR" dirty="0"/>
              <a:t> </a:t>
            </a:r>
            <a:r>
              <a:rPr lang="en-US" dirty="0"/>
              <a:t> immediately before the</a:t>
            </a:r>
            <a:r>
              <a:rPr lang="hr-HR" dirty="0"/>
              <a:t> </a:t>
            </a:r>
            <a:r>
              <a:rPr lang="en-US" dirty="0"/>
              <a:t>announcement of the program</a:t>
            </a:r>
            <a:r>
              <a:rPr lang="hr-HR" dirty="0"/>
              <a:t> </a:t>
            </a:r>
            <a:r>
              <a:rPr lang="hr-HR" dirty="0" err="1"/>
              <a:t>i.e</a:t>
            </a:r>
            <a:r>
              <a:rPr lang="hr-HR" dirty="0"/>
              <a:t>. </a:t>
            </a:r>
            <a:r>
              <a:rPr lang="hr-HR" dirty="0" err="1"/>
              <a:t>before</a:t>
            </a:r>
            <a:r>
              <a:rPr lang="hr-HR" dirty="0"/>
              <a:t> </a:t>
            </a:r>
            <a:r>
              <a:rPr lang="hr-HR" dirty="0" err="1"/>
              <a:t>the</a:t>
            </a:r>
            <a:r>
              <a:rPr lang="hr-HR" dirty="0"/>
              <a:t> one-</a:t>
            </a:r>
            <a:r>
              <a:rPr lang="hr-HR" dirty="0" err="1"/>
              <a:t>off</a:t>
            </a:r>
            <a:r>
              <a:rPr lang="hr-HR" dirty="0"/>
              <a:t> </a:t>
            </a:r>
            <a:r>
              <a:rPr lang="hr-HR" dirty="0" err="1"/>
              <a:t>devaluation</a:t>
            </a:r>
            <a:r>
              <a:rPr lang="hr-HR" dirty="0"/>
              <a:t>.</a:t>
            </a:r>
            <a:endParaRPr lang="en-US" dirty="0"/>
          </a:p>
          <a:p>
            <a:pPr marL="342900" indent="-342900">
              <a:buFont typeface="Arial" panose="020B0604020202020204" pitchFamily="34" charset="0"/>
              <a:buChar char="•"/>
            </a:pPr>
            <a:r>
              <a:rPr lang="en-US" dirty="0"/>
              <a:t>The strong appreciation of the exchange rate quickly curbed inflationary expectations and inflation.</a:t>
            </a:r>
            <a:endParaRPr lang="hr-HR" dirty="0"/>
          </a:p>
          <a:p>
            <a:pPr marL="342900" indent="-342900">
              <a:buFont typeface="Arial" panose="020B0604020202020204" pitchFamily="34" charset="0"/>
              <a:buChar char="•"/>
            </a:pPr>
            <a:r>
              <a:rPr lang="en-US" dirty="0"/>
              <a:t>The credibility of the program was further reinforced by full external convertibility of currency that was proclaimed at the end of May 1995. </a:t>
            </a:r>
          </a:p>
          <a:p>
            <a:pPr marL="342900" indent="-342900">
              <a:buFont typeface="Arial" panose="020B0604020202020204" pitchFamily="34" charset="0"/>
              <a:buChar char="•"/>
            </a:pPr>
            <a:endParaRPr lang="en-US" dirty="0"/>
          </a:p>
          <a:p>
            <a:endParaRPr lang="hr-HR" dirty="0"/>
          </a:p>
        </p:txBody>
      </p:sp>
      <p:sp>
        <p:nvSpPr>
          <p:cNvPr id="4" name="Rezervirano mjesto broja slajda 3">
            <a:extLst>
              <a:ext uri="{FF2B5EF4-FFF2-40B4-BE49-F238E27FC236}">
                <a16:creationId xmlns:a16="http://schemas.microsoft.com/office/drawing/2014/main" id="{80171E96-12D8-4D58-9BE8-B60B17FC06E3}"/>
              </a:ext>
            </a:extLst>
          </p:cNvPr>
          <p:cNvSpPr>
            <a:spLocks noGrp="1"/>
          </p:cNvSpPr>
          <p:nvPr>
            <p:ph type="sldNum" sz="quarter" idx="10"/>
          </p:nvPr>
        </p:nvSpPr>
        <p:spPr/>
        <p:txBody>
          <a:bodyPr/>
          <a:lstStyle/>
          <a:p>
            <a:fld id="{B3C66777-559C-41C4-AEA7-7444B2570E23}" type="slidenum">
              <a:rPr lang="hr-HR" smtClean="0"/>
              <a:t>24</a:t>
            </a:fld>
            <a:endParaRPr lang="hr-HR"/>
          </a:p>
        </p:txBody>
      </p:sp>
    </p:spTree>
    <p:extLst>
      <p:ext uri="{BB962C8B-B14F-4D97-AF65-F5344CB8AC3E}">
        <p14:creationId xmlns:p14="http://schemas.microsoft.com/office/powerpoint/2010/main" val="600671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C1F54D3C-B930-473F-8B49-68CB8CAB2602}"/>
              </a:ext>
            </a:extLst>
          </p:cNvPr>
          <p:cNvSpPr>
            <a:spLocks noGrp="1"/>
          </p:cNvSpPr>
          <p:nvPr>
            <p:ph type="sldNum" sz="quarter" idx="10"/>
          </p:nvPr>
        </p:nvSpPr>
        <p:spPr/>
        <p:txBody>
          <a:bodyPr/>
          <a:lstStyle/>
          <a:p>
            <a:fld id="{B3C66777-559C-41C4-AEA7-7444B2570E23}" type="slidenum">
              <a:rPr lang="hr-HR" smtClean="0"/>
              <a:t>25</a:t>
            </a:fld>
            <a:endParaRPr lang="hr-HR"/>
          </a:p>
        </p:txBody>
      </p:sp>
      <p:sp>
        <p:nvSpPr>
          <p:cNvPr id="7" name="Rezervirano mjesto teksta 6">
            <a:extLst>
              <a:ext uri="{FF2B5EF4-FFF2-40B4-BE49-F238E27FC236}">
                <a16:creationId xmlns:a16="http://schemas.microsoft.com/office/drawing/2014/main" id="{6AD80B7D-B495-4127-A851-D84606D27C01}"/>
              </a:ext>
            </a:extLst>
          </p:cNvPr>
          <p:cNvSpPr txBox="1">
            <a:spLocks/>
          </p:cNvSpPr>
          <p:nvPr/>
        </p:nvSpPr>
        <p:spPr bwMode="auto">
          <a:xfrm>
            <a:off x="2388130" y="1507265"/>
            <a:ext cx="5851095" cy="23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indent="0" fontAlgn="base">
              <a:lnSpc>
                <a:spcPct val="95000"/>
              </a:lnSpc>
              <a:spcBef>
                <a:spcPts val="1067"/>
              </a:spcBef>
              <a:spcAft>
                <a:spcPct val="0"/>
              </a:spcAft>
              <a:buNone/>
              <a:defRPr sz="1600" b="0">
                <a:solidFill>
                  <a:srgbClr val="606878"/>
                </a:solidFill>
                <a:latin typeface="+mj-lt"/>
                <a:ea typeface="Segoe UI" panose="020B0502040204020203" pitchFamily="34" charset="0"/>
                <a:cs typeface="Segoe UI" panose="020B0502040204020203" pitchFamily="34" charset="0"/>
              </a:defRPr>
            </a:lvl1pPr>
            <a:lvl2pPr marL="609585" indent="0" fontAlgn="base">
              <a:lnSpc>
                <a:spcPct val="114000"/>
              </a:lnSpc>
              <a:spcBef>
                <a:spcPts val="533"/>
              </a:spcBef>
              <a:spcAft>
                <a:spcPct val="0"/>
              </a:spcAft>
              <a:buNone/>
              <a:defRPr sz="2667" b="1">
                <a:solidFill>
                  <a:schemeClr val="tx2"/>
                </a:solidFill>
                <a:ea typeface="Segoe UI" panose="020B0502040204020203" pitchFamily="34" charset="0"/>
                <a:cs typeface="Segoe UI" panose="020B0502040204020203" pitchFamily="34" charset="0"/>
              </a:defRPr>
            </a:lvl2pPr>
            <a:lvl3pPr marL="1219170" indent="0" fontAlgn="base">
              <a:lnSpc>
                <a:spcPct val="114000"/>
              </a:lnSpc>
              <a:spcBef>
                <a:spcPts val="533"/>
              </a:spcBef>
              <a:spcAft>
                <a:spcPct val="0"/>
              </a:spcAft>
              <a:buNone/>
              <a:defRPr sz="2400" b="1">
                <a:solidFill>
                  <a:schemeClr val="tx2"/>
                </a:solidFill>
                <a:ea typeface="Segoe UI" panose="020B0502040204020203" pitchFamily="34" charset="0"/>
                <a:cs typeface="Segoe UI" panose="020B0502040204020203" pitchFamily="34" charset="0"/>
              </a:defRPr>
            </a:lvl3pPr>
            <a:lvl4pPr marL="1828754" indent="0" fontAlgn="base">
              <a:lnSpc>
                <a:spcPct val="114000"/>
              </a:lnSpc>
              <a:spcBef>
                <a:spcPts val="533"/>
              </a:spcBef>
              <a:spcAft>
                <a:spcPct val="0"/>
              </a:spcAft>
              <a:buNone/>
              <a:defRPr sz="2133" b="1">
                <a:solidFill>
                  <a:schemeClr val="tx2"/>
                </a:solidFill>
                <a:ea typeface="Segoe UI" panose="020B0502040204020203" pitchFamily="34" charset="0"/>
                <a:cs typeface="Segoe UI" panose="020B0502040204020203" pitchFamily="34" charset="0"/>
              </a:defRPr>
            </a:lvl4pPr>
            <a:lvl5pPr marL="2438339" indent="0" fontAlgn="base">
              <a:lnSpc>
                <a:spcPct val="114000"/>
              </a:lnSpc>
              <a:spcBef>
                <a:spcPts val="533"/>
              </a:spcBef>
              <a:spcAft>
                <a:spcPct val="0"/>
              </a:spcAft>
              <a:buNone/>
              <a:defRPr sz="2133" b="1">
                <a:solidFill>
                  <a:schemeClr val="tx2"/>
                </a:solidFill>
                <a:ea typeface="Segoe UI" panose="020B0502040204020203" pitchFamily="34" charset="0"/>
                <a:cs typeface="Segoe UI" panose="020B0502040204020203" pitchFamily="34" charset="0"/>
              </a:defRPr>
            </a:lvl5pPr>
            <a:lvl6pPr marL="3047924" indent="0" fontAlgn="base">
              <a:spcBef>
                <a:spcPct val="20000"/>
              </a:spcBef>
              <a:spcAft>
                <a:spcPct val="0"/>
              </a:spcAft>
              <a:buNone/>
              <a:defRPr sz="2133" b="1"/>
            </a:lvl6pPr>
            <a:lvl7pPr marL="3657509" indent="0" fontAlgn="base">
              <a:spcBef>
                <a:spcPct val="20000"/>
              </a:spcBef>
              <a:spcAft>
                <a:spcPct val="0"/>
              </a:spcAft>
              <a:buNone/>
              <a:defRPr sz="2133" b="1"/>
            </a:lvl7pPr>
            <a:lvl8pPr marL="4267093" indent="0" fontAlgn="base">
              <a:spcBef>
                <a:spcPct val="20000"/>
              </a:spcBef>
              <a:spcAft>
                <a:spcPct val="0"/>
              </a:spcAft>
              <a:buNone/>
              <a:defRPr sz="2133" b="1"/>
            </a:lvl8pPr>
            <a:lvl9pPr marL="4876678" indent="0" fontAlgn="base">
              <a:spcBef>
                <a:spcPct val="20000"/>
              </a:spcBef>
              <a:spcAft>
                <a:spcPct val="0"/>
              </a:spcAft>
              <a:buNone/>
              <a:defRPr sz="2133" b="1"/>
            </a:lvl9pPr>
          </a:lstStyle>
          <a:p>
            <a:r>
              <a:rPr lang="hr-HR" dirty="0">
                <a:solidFill>
                  <a:schemeClr val="bg2">
                    <a:lumMod val="25000"/>
                  </a:schemeClr>
                </a:solidFill>
              </a:rPr>
              <a:t>Exchange rate </a:t>
            </a:r>
            <a:r>
              <a:rPr lang="hr-HR" dirty="0" err="1">
                <a:solidFill>
                  <a:schemeClr val="bg2">
                    <a:lumMod val="25000"/>
                  </a:schemeClr>
                </a:solidFill>
              </a:rPr>
              <a:t>eur</a:t>
            </a:r>
            <a:r>
              <a:rPr lang="hr-HR" dirty="0">
                <a:solidFill>
                  <a:schemeClr val="bg2">
                    <a:lumMod val="25000"/>
                  </a:schemeClr>
                </a:solidFill>
              </a:rPr>
              <a:t>/</a:t>
            </a:r>
            <a:r>
              <a:rPr lang="hr-HR" dirty="0" err="1">
                <a:solidFill>
                  <a:schemeClr val="bg2">
                    <a:lumMod val="25000"/>
                  </a:schemeClr>
                </a:solidFill>
              </a:rPr>
              <a:t>hrk</a:t>
            </a:r>
            <a:endParaRPr lang="hr-HR" dirty="0">
              <a:solidFill>
                <a:schemeClr val="bg2">
                  <a:lumMod val="25000"/>
                </a:schemeClr>
              </a:solidFill>
            </a:endParaRPr>
          </a:p>
        </p:txBody>
      </p:sp>
      <p:sp>
        <p:nvSpPr>
          <p:cNvPr id="8" name="TekstniOkvir 7">
            <a:extLst>
              <a:ext uri="{FF2B5EF4-FFF2-40B4-BE49-F238E27FC236}">
                <a16:creationId xmlns:a16="http://schemas.microsoft.com/office/drawing/2014/main" id="{DFCAA91C-E937-4CE8-B244-EA01BEF33841}"/>
              </a:ext>
            </a:extLst>
          </p:cNvPr>
          <p:cNvSpPr txBox="1"/>
          <p:nvPr/>
        </p:nvSpPr>
        <p:spPr>
          <a:xfrm>
            <a:off x="2388130" y="5745930"/>
            <a:ext cx="5355932" cy="233910"/>
          </a:xfrm>
          <a:prstGeom prst="rect">
            <a:avLst/>
          </a:prstGeom>
        </p:spPr>
        <p:txBody>
          <a:bodyPr wrap="square" rtlCol="0">
            <a:spAutoFit/>
          </a:bodyPr>
          <a:lstStyle>
            <a:defPPr>
              <a:defRPr lang="sr-Latn-RS"/>
            </a:defPPr>
            <a:lvl1pPr>
              <a:defRPr sz="700">
                <a:solidFill>
                  <a:schemeClr val="bg1">
                    <a:lumMod val="50000"/>
                  </a:schemeClr>
                </a:solidFill>
              </a:defRPr>
            </a:lvl1pPr>
          </a:lstStyle>
          <a:p>
            <a:r>
              <a:rPr lang="hr-HR" sz="900" dirty="0" err="1">
                <a:latin typeface="+mj-lt"/>
              </a:rPr>
              <a:t>Source</a:t>
            </a:r>
            <a:r>
              <a:rPr lang="hr-HR" sz="900" dirty="0">
                <a:latin typeface="+mj-lt"/>
              </a:rPr>
              <a:t>: </a:t>
            </a:r>
            <a:r>
              <a:rPr lang="hr-HR" sz="900" dirty="0">
                <a:effectLst/>
                <a:latin typeface="+mj-lt"/>
                <a:ea typeface="Calibri" panose="020F0502020204030204" pitchFamily="34" charset="0"/>
                <a:cs typeface="Times New Roman" panose="02020603050405020304" pitchFamily="18" charset="0"/>
              </a:rPr>
              <a:t>Croatian National Bank</a:t>
            </a:r>
            <a:endParaRPr lang="hr-HR" sz="900" dirty="0">
              <a:latin typeface="+mj-lt"/>
            </a:endParaRPr>
          </a:p>
        </p:txBody>
      </p:sp>
      <p:pic>
        <p:nvPicPr>
          <p:cNvPr id="3" name="Slika 2">
            <a:extLst>
              <a:ext uri="{FF2B5EF4-FFF2-40B4-BE49-F238E27FC236}">
                <a16:creationId xmlns:a16="http://schemas.microsoft.com/office/drawing/2014/main" id="{FC634DDC-16DD-42D8-98E9-686FC630A64D}"/>
              </a:ext>
            </a:extLst>
          </p:cNvPr>
          <p:cNvPicPr>
            <a:picLocks noChangeAspect="1"/>
          </p:cNvPicPr>
          <p:nvPr/>
        </p:nvPicPr>
        <p:blipFill>
          <a:blip r:embed="rId2"/>
          <a:stretch>
            <a:fillRect/>
          </a:stretch>
        </p:blipFill>
        <p:spPr>
          <a:xfrm>
            <a:off x="2388130" y="1858130"/>
            <a:ext cx="5446868" cy="3887800"/>
          </a:xfrm>
          <a:prstGeom prst="rect">
            <a:avLst/>
          </a:prstGeom>
        </p:spPr>
      </p:pic>
      <p:sp>
        <p:nvSpPr>
          <p:cNvPr id="6" name="Naslov 1">
            <a:extLst>
              <a:ext uri="{FF2B5EF4-FFF2-40B4-BE49-F238E27FC236}">
                <a16:creationId xmlns:a16="http://schemas.microsoft.com/office/drawing/2014/main" id="{80A06CFE-4FD4-45C3-BDB8-4DF7C798FFCC}"/>
              </a:ext>
            </a:extLst>
          </p:cNvPr>
          <p:cNvSpPr>
            <a:spLocks noGrp="1"/>
          </p:cNvSpPr>
          <p:nvPr>
            <p:ph type="title"/>
          </p:nvPr>
        </p:nvSpPr>
        <p:spPr>
          <a:xfrm>
            <a:off x="962025" y="566793"/>
            <a:ext cx="10267949" cy="42832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hr-HR" sz="2930" b="1" dirty="0"/>
              <a:t>2) </a:t>
            </a:r>
            <a:r>
              <a:rPr lang="en-US" sz="2930" b="1" dirty="0"/>
              <a:t>Anti-inflationary program in October 1993</a:t>
            </a:r>
            <a:r>
              <a:rPr lang="hr-HR" sz="2930" b="1" dirty="0"/>
              <a:t> </a:t>
            </a:r>
            <a:r>
              <a:rPr lang="hr-HR" sz="2930" dirty="0"/>
              <a:t>(</a:t>
            </a:r>
            <a:r>
              <a:rPr lang="hr-HR" sz="2930" dirty="0" err="1"/>
              <a:t>continued</a:t>
            </a:r>
            <a:r>
              <a:rPr lang="hr-HR" sz="2930" dirty="0"/>
              <a:t>)</a:t>
            </a:r>
          </a:p>
        </p:txBody>
      </p:sp>
    </p:spTree>
    <p:extLst>
      <p:ext uri="{BB962C8B-B14F-4D97-AF65-F5344CB8AC3E}">
        <p14:creationId xmlns:p14="http://schemas.microsoft.com/office/powerpoint/2010/main" val="1839328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6D5A7B-F175-499A-BFE8-F6789F3ED84F}"/>
              </a:ext>
            </a:extLst>
          </p:cNvPr>
          <p:cNvSpPr>
            <a:spLocks noGrp="1"/>
          </p:cNvSpPr>
          <p:nvPr>
            <p:ph type="title"/>
          </p:nvPr>
        </p:nvSpPr>
        <p:spPr>
          <a:xfrm>
            <a:off x="964051" y="739378"/>
            <a:ext cx="10164506" cy="760208"/>
          </a:xfrm>
        </p:spPr>
        <p:txBody>
          <a:bodyPr/>
          <a:lstStyle/>
          <a:p>
            <a:r>
              <a:rPr lang="en-GB" sz="2600" b="1" noProof="1"/>
              <a:t>Successful stabilization program in 1993 after </a:t>
            </a:r>
            <a:r>
              <a:rPr lang="hr-HR" sz="2600" b="1" noProof="1"/>
              <a:t>couple of</a:t>
            </a:r>
            <a:r>
              <a:rPr lang="en-GB" sz="2600" b="1" noProof="1"/>
              <a:t> bouts of hyperinflation</a:t>
            </a:r>
            <a:r>
              <a:rPr lang="hr-HR" sz="2600" b="1" noProof="1"/>
              <a:t> before and during the war/start of the transition</a:t>
            </a:r>
            <a:endParaRPr lang="en-GB" sz="2600" b="1" noProof="1"/>
          </a:p>
        </p:txBody>
      </p:sp>
      <p:sp>
        <p:nvSpPr>
          <p:cNvPr id="4" name="Rezervirano mjesto broja slajda 3">
            <a:extLst>
              <a:ext uri="{FF2B5EF4-FFF2-40B4-BE49-F238E27FC236}">
                <a16:creationId xmlns:a16="http://schemas.microsoft.com/office/drawing/2014/main" id="{C1F54D3C-B930-473F-8B49-68CB8CAB2602}"/>
              </a:ext>
            </a:extLst>
          </p:cNvPr>
          <p:cNvSpPr>
            <a:spLocks noGrp="1"/>
          </p:cNvSpPr>
          <p:nvPr>
            <p:ph type="sldNum" sz="quarter" idx="10"/>
          </p:nvPr>
        </p:nvSpPr>
        <p:spPr/>
        <p:txBody>
          <a:bodyPr/>
          <a:lstStyle/>
          <a:p>
            <a:fld id="{B3C66777-559C-41C4-AEA7-7444B2570E23}" type="slidenum">
              <a:rPr lang="hr-HR" smtClean="0"/>
              <a:t>26</a:t>
            </a:fld>
            <a:endParaRPr lang="hr-HR"/>
          </a:p>
        </p:txBody>
      </p:sp>
      <p:sp>
        <p:nvSpPr>
          <p:cNvPr id="9" name="Rezervirano mjesto teksta 6">
            <a:extLst>
              <a:ext uri="{FF2B5EF4-FFF2-40B4-BE49-F238E27FC236}">
                <a16:creationId xmlns:a16="http://schemas.microsoft.com/office/drawing/2014/main" id="{FDC6F00B-55B8-43A5-8C0E-82314A016749}"/>
              </a:ext>
            </a:extLst>
          </p:cNvPr>
          <p:cNvSpPr txBox="1">
            <a:spLocks/>
          </p:cNvSpPr>
          <p:nvPr/>
        </p:nvSpPr>
        <p:spPr bwMode="auto">
          <a:xfrm>
            <a:off x="1057092" y="1934677"/>
            <a:ext cx="4814319" cy="23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indent="0" fontAlgn="base">
              <a:lnSpc>
                <a:spcPct val="95000"/>
              </a:lnSpc>
              <a:spcBef>
                <a:spcPts val="1067"/>
              </a:spcBef>
              <a:spcAft>
                <a:spcPct val="0"/>
              </a:spcAft>
              <a:buNone/>
              <a:defRPr sz="1600" b="0">
                <a:solidFill>
                  <a:srgbClr val="606878"/>
                </a:solidFill>
                <a:latin typeface="+mj-lt"/>
                <a:ea typeface="Segoe UI" panose="020B0502040204020203" pitchFamily="34" charset="0"/>
                <a:cs typeface="Segoe UI" panose="020B0502040204020203" pitchFamily="34" charset="0"/>
              </a:defRPr>
            </a:lvl1pPr>
            <a:lvl2pPr marL="609585" indent="0" fontAlgn="base">
              <a:lnSpc>
                <a:spcPct val="114000"/>
              </a:lnSpc>
              <a:spcBef>
                <a:spcPts val="533"/>
              </a:spcBef>
              <a:spcAft>
                <a:spcPct val="0"/>
              </a:spcAft>
              <a:buNone/>
              <a:defRPr sz="2667" b="1">
                <a:solidFill>
                  <a:schemeClr val="tx2"/>
                </a:solidFill>
                <a:ea typeface="Segoe UI" panose="020B0502040204020203" pitchFamily="34" charset="0"/>
                <a:cs typeface="Segoe UI" panose="020B0502040204020203" pitchFamily="34" charset="0"/>
              </a:defRPr>
            </a:lvl2pPr>
            <a:lvl3pPr marL="1219170" indent="0" fontAlgn="base">
              <a:lnSpc>
                <a:spcPct val="114000"/>
              </a:lnSpc>
              <a:spcBef>
                <a:spcPts val="533"/>
              </a:spcBef>
              <a:spcAft>
                <a:spcPct val="0"/>
              </a:spcAft>
              <a:buNone/>
              <a:defRPr sz="2400" b="1">
                <a:solidFill>
                  <a:schemeClr val="tx2"/>
                </a:solidFill>
                <a:ea typeface="Segoe UI" panose="020B0502040204020203" pitchFamily="34" charset="0"/>
                <a:cs typeface="Segoe UI" panose="020B0502040204020203" pitchFamily="34" charset="0"/>
              </a:defRPr>
            </a:lvl3pPr>
            <a:lvl4pPr marL="1828754" indent="0" fontAlgn="base">
              <a:lnSpc>
                <a:spcPct val="114000"/>
              </a:lnSpc>
              <a:spcBef>
                <a:spcPts val="533"/>
              </a:spcBef>
              <a:spcAft>
                <a:spcPct val="0"/>
              </a:spcAft>
              <a:buNone/>
              <a:defRPr sz="2133" b="1">
                <a:solidFill>
                  <a:schemeClr val="tx2"/>
                </a:solidFill>
                <a:ea typeface="Segoe UI" panose="020B0502040204020203" pitchFamily="34" charset="0"/>
                <a:cs typeface="Segoe UI" panose="020B0502040204020203" pitchFamily="34" charset="0"/>
              </a:defRPr>
            </a:lvl4pPr>
            <a:lvl5pPr marL="2438339" indent="0" fontAlgn="base">
              <a:lnSpc>
                <a:spcPct val="114000"/>
              </a:lnSpc>
              <a:spcBef>
                <a:spcPts val="533"/>
              </a:spcBef>
              <a:spcAft>
                <a:spcPct val="0"/>
              </a:spcAft>
              <a:buNone/>
              <a:defRPr sz="2133" b="1">
                <a:solidFill>
                  <a:schemeClr val="tx2"/>
                </a:solidFill>
                <a:ea typeface="Segoe UI" panose="020B0502040204020203" pitchFamily="34" charset="0"/>
                <a:cs typeface="Segoe UI" panose="020B0502040204020203" pitchFamily="34" charset="0"/>
              </a:defRPr>
            </a:lvl5pPr>
            <a:lvl6pPr marL="3047924" indent="0" fontAlgn="base">
              <a:spcBef>
                <a:spcPct val="20000"/>
              </a:spcBef>
              <a:spcAft>
                <a:spcPct val="0"/>
              </a:spcAft>
              <a:buNone/>
              <a:defRPr sz="2133" b="1"/>
            </a:lvl6pPr>
            <a:lvl7pPr marL="3657509" indent="0" fontAlgn="base">
              <a:spcBef>
                <a:spcPct val="20000"/>
              </a:spcBef>
              <a:spcAft>
                <a:spcPct val="0"/>
              </a:spcAft>
              <a:buNone/>
              <a:defRPr sz="2133" b="1"/>
            </a:lvl7pPr>
            <a:lvl8pPr marL="4267093" indent="0" fontAlgn="base">
              <a:spcBef>
                <a:spcPct val="20000"/>
              </a:spcBef>
              <a:spcAft>
                <a:spcPct val="0"/>
              </a:spcAft>
              <a:buNone/>
              <a:defRPr sz="2133" b="1"/>
            </a:lvl8pPr>
            <a:lvl9pPr marL="4876678" indent="0" fontAlgn="base">
              <a:spcBef>
                <a:spcPct val="20000"/>
              </a:spcBef>
              <a:spcAft>
                <a:spcPct val="0"/>
              </a:spcAft>
              <a:buNone/>
              <a:defRPr sz="2133" b="1"/>
            </a:lvl9pPr>
          </a:lstStyle>
          <a:p>
            <a:r>
              <a:rPr lang="en-US" dirty="0">
                <a:solidFill>
                  <a:schemeClr val="bg2">
                    <a:lumMod val="25000"/>
                  </a:schemeClr>
                </a:solidFill>
              </a:rPr>
              <a:t>Consumer price index (1981-1993)</a:t>
            </a:r>
            <a:endParaRPr lang="hr-HR" dirty="0">
              <a:solidFill>
                <a:schemeClr val="bg2">
                  <a:lumMod val="25000"/>
                </a:schemeClr>
              </a:solidFill>
            </a:endParaRPr>
          </a:p>
        </p:txBody>
      </p:sp>
      <p:sp>
        <p:nvSpPr>
          <p:cNvPr id="10" name="Rezervirano mjesto teksta 6">
            <a:extLst>
              <a:ext uri="{FF2B5EF4-FFF2-40B4-BE49-F238E27FC236}">
                <a16:creationId xmlns:a16="http://schemas.microsoft.com/office/drawing/2014/main" id="{7A6FE52D-DE8E-4201-A735-5B287BC37A3E}"/>
              </a:ext>
            </a:extLst>
          </p:cNvPr>
          <p:cNvSpPr txBox="1">
            <a:spLocks/>
          </p:cNvSpPr>
          <p:nvPr/>
        </p:nvSpPr>
        <p:spPr bwMode="auto">
          <a:xfrm>
            <a:off x="6096000" y="1934677"/>
            <a:ext cx="4907396" cy="23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indent="0" fontAlgn="base">
              <a:lnSpc>
                <a:spcPct val="95000"/>
              </a:lnSpc>
              <a:spcBef>
                <a:spcPts val="1067"/>
              </a:spcBef>
              <a:spcAft>
                <a:spcPct val="0"/>
              </a:spcAft>
              <a:buNone/>
              <a:defRPr sz="1600" b="0">
                <a:solidFill>
                  <a:srgbClr val="606878"/>
                </a:solidFill>
                <a:latin typeface="+mj-lt"/>
                <a:ea typeface="Segoe UI" panose="020B0502040204020203" pitchFamily="34" charset="0"/>
                <a:cs typeface="Segoe UI" panose="020B0502040204020203" pitchFamily="34" charset="0"/>
              </a:defRPr>
            </a:lvl1pPr>
            <a:lvl2pPr marL="609585" indent="0" fontAlgn="base">
              <a:lnSpc>
                <a:spcPct val="114000"/>
              </a:lnSpc>
              <a:spcBef>
                <a:spcPts val="533"/>
              </a:spcBef>
              <a:spcAft>
                <a:spcPct val="0"/>
              </a:spcAft>
              <a:buNone/>
              <a:defRPr sz="2667" b="1">
                <a:solidFill>
                  <a:schemeClr val="tx2"/>
                </a:solidFill>
                <a:ea typeface="Segoe UI" panose="020B0502040204020203" pitchFamily="34" charset="0"/>
                <a:cs typeface="Segoe UI" panose="020B0502040204020203" pitchFamily="34" charset="0"/>
              </a:defRPr>
            </a:lvl2pPr>
            <a:lvl3pPr marL="1219170" indent="0" fontAlgn="base">
              <a:lnSpc>
                <a:spcPct val="114000"/>
              </a:lnSpc>
              <a:spcBef>
                <a:spcPts val="533"/>
              </a:spcBef>
              <a:spcAft>
                <a:spcPct val="0"/>
              </a:spcAft>
              <a:buNone/>
              <a:defRPr sz="2400" b="1">
                <a:solidFill>
                  <a:schemeClr val="tx2"/>
                </a:solidFill>
                <a:ea typeface="Segoe UI" panose="020B0502040204020203" pitchFamily="34" charset="0"/>
                <a:cs typeface="Segoe UI" panose="020B0502040204020203" pitchFamily="34" charset="0"/>
              </a:defRPr>
            </a:lvl3pPr>
            <a:lvl4pPr marL="1828754" indent="0" fontAlgn="base">
              <a:lnSpc>
                <a:spcPct val="114000"/>
              </a:lnSpc>
              <a:spcBef>
                <a:spcPts val="533"/>
              </a:spcBef>
              <a:spcAft>
                <a:spcPct val="0"/>
              </a:spcAft>
              <a:buNone/>
              <a:defRPr sz="2133" b="1">
                <a:solidFill>
                  <a:schemeClr val="tx2"/>
                </a:solidFill>
                <a:ea typeface="Segoe UI" panose="020B0502040204020203" pitchFamily="34" charset="0"/>
                <a:cs typeface="Segoe UI" panose="020B0502040204020203" pitchFamily="34" charset="0"/>
              </a:defRPr>
            </a:lvl4pPr>
            <a:lvl5pPr marL="2438339" indent="0" fontAlgn="base">
              <a:lnSpc>
                <a:spcPct val="114000"/>
              </a:lnSpc>
              <a:spcBef>
                <a:spcPts val="533"/>
              </a:spcBef>
              <a:spcAft>
                <a:spcPct val="0"/>
              </a:spcAft>
              <a:buNone/>
              <a:defRPr sz="2133" b="1">
                <a:solidFill>
                  <a:schemeClr val="tx2"/>
                </a:solidFill>
                <a:ea typeface="Segoe UI" panose="020B0502040204020203" pitchFamily="34" charset="0"/>
                <a:cs typeface="Segoe UI" panose="020B0502040204020203" pitchFamily="34" charset="0"/>
              </a:defRPr>
            </a:lvl5pPr>
            <a:lvl6pPr marL="3047924" indent="0" fontAlgn="base">
              <a:spcBef>
                <a:spcPct val="20000"/>
              </a:spcBef>
              <a:spcAft>
                <a:spcPct val="0"/>
              </a:spcAft>
              <a:buNone/>
              <a:defRPr sz="2133" b="1"/>
            </a:lvl6pPr>
            <a:lvl7pPr marL="3657509" indent="0" fontAlgn="base">
              <a:spcBef>
                <a:spcPct val="20000"/>
              </a:spcBef>
              <a:spcAft>
                <a:spcPct val="0"/>
              </a:spcAft>
              <a:buNone/>
              <a:defRPr sz="2133" b="1"/>
            </a:lvl7pPr>
            <a:lvl8pPr marL="4267093" indent="0" fontAlgn="base">
              <a:spcBef>
                <a:spcPct val="20000"/>
              </a:spcBef>
              <a:spcAft>
                <a:spcPct val="0"/>
              </a:spcAft>
              <a:buNone/>
              <a:defRPr sz="2133" b="1"/>
            </a:lvl8pPr>
            <a:lvl9pPr marL="4876678" indent="0" fontAlgn="base">
              <a:spcBef>
                <a:spcPct val="20000"/>
              </a:spcBef>
              <a:spcAft>
                <a:spcPct val="0"/>
              </a:spcAft>
              <a:buNone/>
              <a:defRPr sz="2133" b="1"/>
            </a:lvl9pPr>
          </a:lstStyle>
          <a:p>
            <a:r>
              <a:rPr lang="en-US" dirty="0">
                <a:solidFill>
                  <a:schemeClr val="bg2">
                    <a:lumMod val="25000"/>
                  </a:schemeClr>
                </a:solidFill>
              </a:rPr>
              <a:t>Consumer price index (19</a:t>
            </a:r>
            <a:r>
              <a:rPr lang="hr-HR" dirty="0">
                <a:solidFill>
                  <a:schemeClr val="bg2">
                    <a:lumMod val="25000"/>
                  </a:schemeClr>
                </a:solidFill>
              </a:rPr>
              <a:t>94</a:t>
            </a:r>
            <a:r>
              <a:rPr lang="en-US" dirty="0">
                <a:solidFill>
                  <a:schemeClr val="bg2">
                    <a:lumMod val="25000"/>
                  </a:schemeClr>
                </a:solidFill>
              </a:rPr>
              <a:t>-</a:t>
            </a:r>
            <a:r>
              <a:rPr lang="hr-HR" dirty="0">
                <a:solidFill>
                  <a:schemeClr val="bg2">
                    <a:lumMod val="25000"/>
                  </a:schemeClr>
                </a:solidFill>
              </a:rPr>
              <a:t>2022</a:t>
            </a:r>
            <a:r>
              <a:rPr lang="en-US" dirty="0">
                <a:solidFill>
                  <a:schemeClr val="bg2">
                    <a:lumMod val="25000"/>
                  </a:schemeClr>
                </a:solidFill>
              </a:rPr>
              <a:t>)</a:t>
            </a:r>
            <a:endParaRPr lang="hr-HR" dirty="0">
              <a:solidFill>
                <a:schemeClr val="bg2">
                  <a:lumMod val="25000"/>
                </a:schemeClr>
              </a:solidFill>
            </a:endParaRPr>
          </a:p>
        </p:txBody>
      </p:sp>
      <p:sp>
        <p:nvSpPr>
          <p:cNvPr id="11" name="TekstniOkvir 10">
            <a:extLst>
              <a:ext uri="{FF2B5EF4-FFF2-40B4-BE49-F238E27FC236}">
                <a16:creationId xmlns:a16="http://schemas.microsoft.com/office/drawing/2014/main" id="{2072E6E7-16C3-4A64-9169-08ADC9760B1A}"/>
              </a:ext>
            </a:extLst>
          </p:cNvPr>
          <p:cNvSpPr txBox="1"/>
          <p:nvPr/>
        </p:nvSpPr>
        <p:spPr>
          <a:xfrm>
            <a:off x="931931" y="5778873"/>
            <a:ext cx="5008812" cy="369332"/>
          </a:xfrm>
          <a:prstGeom prst="rect">
            <a:avLst/>
          </a:prstGeom>
        </p:spPr>
        <p:txBody>
          <a:bodyPr wrap="square" rtlCol="0">
            <a:spAutoFit/>
          </a:bodyPr>
          <a:lstStyle>
            <a:defPPr>
              <a:defRPr lang="sr-Latn-RS"/>
            </a:defPPr>
            <a:lvl1pPr>
              <a:defRPr sz="700">
                <a:solidFill>
                  <a:schemeClr val="bg1">
                    <a:lumMod val="50000"/>
                  </a:schemeClr>
                </a:solidFill>
              </a:defRPr>
            </a:lvl1pPr>
          </a:lstStyle>
          <a:p>
            <a:r>
              <a:rPr lang="hr-HR" sz="900" dirty="0"/>
              <a:t>Note: Data </a:t>
            </a:r>
            <a:r>
              <a:rPr lang="hr-HR" sz="900" dirty="0" err="1"/>
              <a:t>refer</a:t>
            </a:r>
            <a:r>
              <a:rPr lang="hr-HR" sz="900" dirty="0"/>
              <a:t> to </a:t>
            </a:r>
            <a:r>
              <a:rPr lang="hr-HR" sz="900" dirty="0" err="1"/>
              <a:t>end</a:t>
            </a:r>
            <a:r>
              <a:rPr lang="hr-HR" sz="900" dirty="0"/>
              <a:t>-</a:t>
            </a:r>
            <a:r>
              <a:rPr lang="hr-HR" sz="900" dirty="0" err="1"/>
              <a:t>of</a:t>
            </a:r>
            <a:r>
              <a:rPr lang="hr-HR" sz="900" dirty="0"/>
              <a:t>-period data for </a:t>
            </a:r>
            <a:r>
              <a:rPr lang="hr-HR" sz="900" dirty="0" err="1"/>
              <a:t>December</a:t>
            </a:r>
            <a:r>
              <a:rPr lang="hr-HR" sz="900" dirty="0"/>
              <a:t>.</a:t>
            </a:r>
          </a:p>
          <a:p>
            <a:r>
              <a:rPr lang="hr-HR" sz="900" dirty="0" err="1"/>
              <a:t>Source</a:t>
            </a:r>
            <a:r>
              <a:rPr lang="hr-HR" sz="900" dirty="0"/>
              <a:t>: </a:t>
            </a:r>
            <a:r>
              <a:rPr lang="hr-HR" sz="900" dirty="0">
                <a:effectLst/>
                <a:latin typeface="Life L2" panose="02020602060305020304" pitchFamily="18" charset="-18"/>
                <a:ea typeface="Calibri" panose="020F0502020204030204" pitchFamily="34" charset="0"/>
                <a:cs typeface="Times New Roman" panose="02020603050405020304" pitchFamily="18" charset="0"/>
              </a:rPr>
              <a:t>Croatian National Bank</a:t>
            </a:r>
            <a:endParaRPr lang="hr-HR" sz="900" dirty="0"/>
          </a:p>
        </p:txBody>
      </p:sp>
      <p:sp>
        <p:nvSpPr>
          <p:cNvPr id="12" name="TekstniOkvir 11">
            <a:extLst>
              <a:ext uri="{FF2B5EF4-FFF2-40B4-BE49-F238E27FC236}">
                <a16:creationId xmlns:a16="http://schemas.microsoft.com/office/drawing/2014/main" id="{DC80E78C-1E44-49A6-B7BC-043858ADE701}"/>
              </a:ext>
            </a:extLst>
          </p:cNvPr>
          <p:cNvSpPr txBox="1"/>
          <p:nvPr/>
        </p:nvSpPr>
        <p:spPr>
          <a:xfrm>
            <a:off x="5967663" y="5806229"/>
            <a:ext cx="5035733" cy="507831"/>
          </a:xfrm>
          <a:prstGeom prst="rect">
            <a:avLst/>
          </a:prstGeom>
        </p:spPr>
        <p:txBody>
          <a:bodyPr wrap="square" rtlCol="0">
            <a:spAutoFit/>
          </a:bodyPr>
          <a:lstStyle>
            <a:defPPr>
              <a:defRPr lang="sr-Latn-RS"/>
            </a:defPPr>
            <a:lvl1pPr>
              <a:defRPr sz="700">
                <a:solidFill>
                  <a:schemeClr val="bg1">
                    <a:lumMod val="50000"/>
                  </a:schemeClr>
                </a:solidFill>
              </a:defRPr>
            </a:lvl1pPr>
          </a:lstStyle>
          <a:p>
            <a:r>
              <a:rPr lang="hr-HR" sz="900" dirty="0"/>
              <a:t>Note: Data </a:t>
            </a:r>
            <a:r>
              <a:rPr lang="hr-HR" sz="900" dirty="0" err="1"/>
              <a:t>refer</a:t>
            </a:r>
            <a:r>
              <a:rPr lang="hr-HR" sz="900" dirty="0"/>
              <a:t> to </a:t>
            </a:r>
            <a:r>
              <a:rPr lang="hr-HR" sz="900" dirty="0" err="1"/>
              <a:t>end</a:t>
            </a:r>
            <a:r>
              <a:rPr lang="hr-HR" sz="900" dirty="0"/>
              <a:t>-</a:t>
            </a:r>
            <a:r>
              <a:rPr lang="hr-HR" sz="900" dirty="0" err="1"/>
              <a:t>of</a:t>
            </a:r>
            <a:r>
              <a:rPr lang="hr-HR" sz="900" dirty="0"/>
              <a:t>-period data for </a:t>
            </a:r>
            <a:r>
              <a:rPr lang="hr-HR" sz="900" dirty="0" err="1"/>
              <a:t>December</a:t>
            </a:r>
            <a:r>
              <a:rPr lang="hr-HR" sz="900" dirty="0"/>
              <a:t>. </a:t>
            </a:r>
            <a:r>
              <a:rPr lang="hr-HR" sz="900" dirty="0" err="1"/>
              <a:t>Long-term</a:t>
            </a:r>
            <a:r>
              <a:rPr lang="hr-HR" sz="900" dirty="0"/>
              <a:t> </a:t>
            </a:r>
            <a:r>
              <a:rPr lang="hr-HR" sz="900" dirty="0" err="1"/>
              <a:t>average</a:t>
            </a:r>
            <a:r>
              <a:rPr lang="hr-HR" sz="900" dirty="0"/>
              <a:t> </a:t>
            </a:r>
            <a:r>
              <a:rPr lang="hr-HR" sz="900" dirty="0" err="1"/>
              <a:t>refers</a:t>
            </a:r>
            <a:r>
              <a:rPr lang="hr-HR" sz="900" dirty="0"/>
              <a:t> to period </a:t>
            </a:r>
            <a:r>
              <a:rPr lang="hr-HR" sz="900" dirty="0" err="1"/>
              <a:t>from</a:t>
            </a:r>
            <a:r>
              <a:rPr lang="hr-HR" sz="900" dirty="0"/>
              <a:t> 1996 to 2022.</a:t>
            </a:r>
          </a:p>
          <a:p>
            <a:r>
              <a:rPr lang="hr-HR" sz="900" dirty="0" err="1"/>
              <a:t>Source</a:t>
            </a:r>
            <a:r>
              <a:rPr lang="hr-HR" sz="900" dirty="0"/>
              <a:t>: </a:t>
            </a:r>
            <a:r>
              <a:rPr lang="hr-HR" sz="900" dirty="0">
                <a:effectLst/>
                <a:latin typeface="Life L2" panose="02020602060305020304" pitchFamily="18" charset="-18"/>
                <a:ea typeface="Calibri" panose="020F0502020204030204" pitchFamily="34" charset="0"/>
                <a:cs typeface="Times New Roman" panose="02020603050405020304" pitchFamily="18" charset="0"/>
              </a:rPr>
              <a:t>Croatian National Bank</a:t>
            </a:r>
            <a:endParaRPr lang="hr-HR" sz="900" dirty="0"/>
          </a:p>
        </p:txBody>
      </p:sp>
      <p:pic>
        <p:nvPicPr>
          <p:cNvPr id="13" name="Slika 12">
            <a:extLst>
              <a:ext uri="{FF2B5EF4-FFF2-40B4-BE49-F238E27FC236}">
                <a16:creationId xmlns:a16="http://schemas.microsoft.com/office/drawing/2014/main" id="{6F1500C2-4BF6-4EBE-8F94-41F86516FB8D}"/>
              </a:ext>
            </a:extLst>
          </p:cNvPr>
          <p:cNvPicPr>
            <a:picLocks noChangeAspect="1"/>
          </p:cNvPicPr>
          <p:nvPr/>
        </p:nvPicPr>
        <p:blipFill>
          <a:blip r:embed="rId2"/>
          <a:stretch>
            <a:fillRect/>
          </a:stretch>
        </p:blipFill>
        <p:spPr>
          <a:xfrm>
            <a:off x="964051" y="2246849"/>
            <a:ext cx="10071465" cy="3481118"/>
          </a:xfrm>
          <a:prstGeom prst="rect">
            <a:avLst/>
          </a:prstGeom>
        </p:spPr>
      </p:pic>
    </p:spTree>
    <p:extLst>
      <p:ext uri="{BB962C8B-B14F-4D97-AF65-F5344CB8AC3E}">
        <p14:creationId xmlns:p14="http://schemas.microsoft.com/office/powerpoint/2010/main" val="1672675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A77D397-FBCE-47C7-8F8A-EC36C6C4F132}"/>
              </a:ext>
            </a:extLst>
          </p:cNvPr>
          <p:cNvSpPr>
            <a:spLocks noGrp="1"/>
          </p:cNvSpPr>
          <p:nvPr>
            <p:ph type="title"/>
          </p:nvPr>
        </p:nvSpPr>
        <p:spPr>
          <a:xfrm>
            <a:off x="958850" y="791021"/>
            <a:ext cx="10267949" cy="42832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GB" sz="2930" b="1" dirty="0"/>
              <a:t>3) Monetary policy in the aftermath of the war</a:t>
            </a:r>
          </a:p>
        </p:txBody>
      </p:sp>
      <p:sp>
        <p:nvSpPr>
          <p:cNvPr id="3" name="Rezervirano mjesto sadržaja 2">
            <a:extLst>
              <a:ext uri="{FF2B5EF4-FFF2-40B4-BE49-F238E27FC236}">
                <a16:creationId xmlns:a16="http://schemas.microsoft.com/office/drawing/2014/main" id="{2555DF3E-2A22-4AB7-BE38-391B89193A80}"/>
              </a:ext>
            </a:extLst>
          </p:cNvPr>
          <p:cNvSpPr>
            <a:spLocks noGrp="1"/>
          </p:cNvSpPr>
          <p:nvPr>
            <p:ph idx="1"/>
          </p:nvPr>
        </p:nvSpPr>
        <p:spPr/>
        <p:txBody>
          <a:bodyPr>
            <a:normAutofit fontScale="85000" lnSpcReduction="10000"/>
          </a:bodyPr>
          <a:lstStyle/>
          <a:p>
            <a:pPr marL="342900" indent="-342900">
              <a:buFont typeface="Arial" panose="020B0604020202020204" pitchFamily="34" charset="0"/>
              <a:buChar char="•"/>
            </a:pPr>
            <a:r>
              <a:rPr lang="en-GB" dirty="0"/>
              <a:t>High euroization and memory of huge exchange rate depreciation </a:t>
            </a:r>
            <a:r>
              <a:rPr lang="hr-HR" dirty="0" err="1"/>
              <a:t>required</a:t>
            </a:r>
            <a:r>
              <a:rPr lang="en-GB" dirty="0"/>
              <a:t> strong containment of FX volatility, </a:t>
            </a:r>
            <a:r>
              <a:rPr lang="hr-HR" dirty="0"/>
              <a:t>but</a:t>
            </a:r>
            <a:r>
              <a:rPr lang="en-GB" dirty="0"/>
              <a:t> e</a:t>
            </a:r>
            <a:r>
              <a:rPr lang="hr-HR" dirty="0"/>
              <a:t>x</a:t>
            </a:r>
            <a:r>
              <a:rPr lang="en-GB" dirty="0"/>
              <a:t>change rate was never fixed</a:t>
            </a:r>
            <a:r>
              <a:rPr lang="hr-HR" dirty="0"/>
              <a:t> </a:t>
            </a:r>
            <a:r>
              <a:rPr lang="hr-HR" dirty="0" err="1"/>
              <a:t>in</a:t>
            </a:r>
            <a:r>
              <a:rPr lang="hr-HR" dirty="0"/>
              <a:t> </a:t>
            </a:r>
            <a:r>
              <a:rPr lang="hr-HR" dirty="0" err="1"/>
              <a:t>order</a:t>
            </a:r>
            <a:r>
              <a:rPr lang="hr-HR" dirty="0"/>
              <a:t> </a:t>
            </a:r>
            <a:r>
              <a:rPr lang="hr-HR" dirty="0" err="1"/>
              <a:t>not</a:t>
            </a:r>
            <a:r>
              <a:rPr lang="hr-HR" dirty="0"/>
              <a:t> to provide one-</a:t>
            </a:r>
            <a:r>
              <a:rPr lang="hr-HR" dirty="0" err="1"/>
              <a:t>way</a:t>
            </a:r>
            <a:r>
              <a:rPr lang="hr-HR" dirty="0"/>
              <a:t> </a:t>
            </a:r>
            <a:r>
              <a:rPr lang="hr-HR" dirty="0" err="1"/>
              <a:t>bet</a:t>
            </a:r>
            <a:r>
              <a:rPr lang="hr-HR" dirty="0"/>
              <a:t> for </a:t>
            </a:r>
            <a:r>
              <a:rPr lang="hr-HR" dirty="0" err="1"/>
              <a:t>the</a:t>
            </a:r>
            <a:r>
              <a:rPr lang="hr-HR" dirty="0"/>
              <a:t> </a:t>
            </a:r>
            <a:r>
              <a:rPr lang="hr-HR" dirty="0" err="1"/>
              <a:t>markets</a:t>
            </a:r>
            <a:r>
              <a:rPr lang="en-GB" dirty="0"/>
              <a:t>.</a:t>
            </a:r>
            <a:endParaRPr lang="hr-HR" dirty="0"/>
          </a:p>
          <a:p>
            <a:pPr marL="342900" indent="-342900">
              <a:buFont typeface="Arial" panose="020B0604020202020204" pitchFamily="34" charset="0"/>
              <a:buChar char="•"/>
            </a:pPr>
            <a:r>
              <a:rPr lang="en-US" dirty="0"/>
              <a:t>Monetary policy </a:t>
            </a:r>
            <a:r>
              <a:rPr lang="hr-HR" dirty="0" err="1">
                <a:solidFill>
                  <a:schemeClr val="tx1">
                    <a:lumMod val="75000"/>
                  </a:schemeClr>
                </a:solidFill>
              </a:rPr>
              <a:t>was</a:t>
            </a:r>
            <a:r>
              <a:rPr lang="en-US" dirty="0"/>
              <a:t> based on the exchange rate anchor, and managed floating of exchange rate replaced free floating that existed at the beginning of 1990s.</a:t>
            </a:r>
            <a:endParaRPr lang="hr-HR" dirty="0"/>
          </a:p>
          <a:p>
            <a:pPr marL="342900" indent="-342900">
              <a:buFont typeface="Arial" panose="020B0604020202020204" pitchFamily="34" charset="0"/>
              <a:buChar char="•"/>
            </a:pPr>
            <a:r>
              <a:rPr lang="en-US" dirty="0"/>
              <a:t>The central bank also had to build international reserves. </a:t>
            </a:r>
            <a:endParaRPr lang="hr-HR" dirty="0"/>
          </a:p>
          <a:p>
            <a:pPr marL="1110881" lvl="1" indent="-342900">
              <a:buFont typeface="Courier New" panose="02070309020205020404" pitchFamily="49" charset="0"/>
              <a:buChar char="o"/>
            </a:pPr>
            <a:r>
              <a:rPr lang="en-US" dirty="0"/>
              <a:t>Currency was exposed to appreciation pressures</a:t>
            </a:r>
            <a:r>
              <a:rPr lang="hr-HR" dirty="0"/>
              <a:t> </a:t>
            </a:r>
            <a:r>
              <a:rPr lang="en-US" dirty="0"/>
              <a:t>due to capital inflows, so this was easy to do.</a:t>
            </a:r>
            <a:endParaRPr lang="hr-HR" dirty="0"/>
          </a:p>
          <a:p>
            <a:pPr marL="1110881" lvl="1" indent="-342900">
              <a:buFont typeface="Courier New" panose="02070309020205020404" pitchFamily="49" charset="0"/>
              <a:buChar char="o"/>
            </a:pPr>
            <a:r>
              <a:rPr lang="en-US" dirty="0"/>
              <a:t>International reserves </a:t>
            </a:r>
            <a:r>
              <a:rPr lang="hr-HR" dirty="0"/>
              <a:t>for most </a:t>
            </a:r>
            <a:r>
              <a:rPr lang="en-US" dirty="0"/>
              <a:t>of the subsequent period exceeded 99% of central bank assets.  </a:t>
            </a:r>
          </a:p>
          <a:p>
            <a:pPr marL="342900" indent="-342900">
              <a:buFont typeface="Arial" panose="020B0604020202020204" pitchFamily="34" charset="0"/>
              <a:buChar char="•"/>
            </a:pPr>
            <a:r>
              <a:rPr lang="en-US" dirty="0"/>
              <a:t>The exchange rate channel was used to control inflation. </a:t>
            </a:r>
            <a:endParaRPr lang="hr-HR" dirty="0"/>
          </a:p>
          <a:p>
            <a:pPr marL="1110881" lvl="1" indent="-342900">
              <a:buFont typeface="Courier New" panose="02070309020205020404" pitchFamily="49" charset="0"/>
              <a:buChar char="o"/>
            </a:pPr>
            <a:r>
              <a:rPr lang="en-GB" dirty="0"/>
              <a:t>While central bank contained short-term exchange rate fluctuations by intervening in the foreign exchange market, </a:t>
            </a:r>
            <a:r>
              <a:rPr lang="en-GB" dirty="0" err="1"/>
              <a:t>excha</a:t>
            </a:r>
            <a:r>
              <a:rPr lang="hr-HR" dirty="0"/>
              <a:t>n</a:t>
            </a:r>
            <a:r>
              <a:rPr lang="en-GB" dirty="0" err="1"/>
              <a:t>ge</a:t>
            </a:r>
            <a:r>
              <a:rPr lang="en-GB" dirty="0"/>
              <a:t> rate would gradually adjust over the longer horizon. </a:t>
            </a:r>
          </a:p>
          <a:p>
            <a:pPr marL="1110881" lvl="1" indent="-342900">
              <a:buFont typeface="Courier New" panose="02070309020205020404" pitchFamily="49" charset="0"/>
              <a:buChar char="o"/>
            </a:pPr>
            <a:r>
              <a:rPr lang="en-GB" dirty="0"/>
              <a:t>In case of large capital inflows and overheating, the central bank would allow </a:t>
            </a:r>
            <a:r>
              <a:rPr lang="hr-HR" dirty="0"/>
              <a:t>for </a:t>
            </a:r>
            <a:r>
              <a:rPr lang="en-GB" dirty="0"/>
              <a:t>a moderate appreciation.</a:t>
            </a:r>
          </a:p>
          <a:p>
            <a:endParaRPr lang="hr-HR" dirty="0"/>
          </a:p>
        </p:txBody>
      </p:sp>
      <p:sp>
        <p:nvSpPr>
          <p:cNvPr id="4" name="Rezervirano mjesto broja slajda 3">
            <a:extLst>
              <a:ext uri="{FF2B5EF4-FFF2-40B4-BE49-F238E27FC236}">
                <a16:creationId xmlns:a16="http://schemas.microsoft.com/office/drawing/2014/main" id="{ED8B905C-D539-4E9F-9515-BDF98A641B03}"/>
              </a:ext>
            </a:extLst>
          </p:cNvPr>
          <p:cNvSpPr>
            <a:spLocks noGrp="1"/>
          </p:cNvSpPr>
          <p:nvPr>
            <p:ph type="sldNum" sz="quarter" idx="10"/>
          </p:nvPr>
        </p:nvSpPr>
        <p:spPr/>
        <p:txBody>
          <a:bodyPr/>
          <a:lstStyle/>
          <a:p>
            <a:fld id="{B3C66777-559C-41C4-AEA7-7444B2570E23}" type="slidenum">
              <a:rPr lang="hr-HR" smtClean="0"/>
              <a:t>27</a:t>
            </a:fld>
            <a:endParaRPr lang="hr-HR"/>
          </a:p>
        </p:txBody>
      </p:sp>
    </p:spTree>
    <p:extLst>
      <p:ext uri="{BB962C8B-B14F-4D97-AF65-F5344CB8AC3E}">
        <p14:creationId xmlns:p14="http://schemas.microsoft.com/office/powerpoint/2010/main" val="602063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514EF3A-066F-4560-AA9F-B104808DE544}"/>
              </a:ext>
            </a:extLst>
          </p:cNvPr>
          <p:cNvSpPr>
            <a:spLocks noGrp="1"/>
          </p:cNvSpPr>
          <p:nvPr>
            <p:ph type="title"/>
          </p:nvPr>
        </p:nvSpPr>
        <p:spPr>
          <a:xfrm>
            <a:off x="958851" y="783346"/>
            <a:ext cx="10267949" cy="416653"/>
          </a:xfrm>
        </p:spPr>
        <p:txBody>
          <a:bodyPr/>
          <a:lstStyle/>
          <a:p>
            <a:r>
              <a:rPr lang="hr-HR" sz="2850" b="1" dirty="0"/>
              <a:t>4) </a:t>
            </a:r>
            <a:r>
              <a:rPr lang="en-US" sz="2850" b="1" dirty="0"/>
              <a:t>Macroprudential measures and boom bust cycle in 2000s</a:t>
            </a:r>
            <a:endParaRPr lang="hr-HR" sz="2850" b="1" dirty="0"/>
          </a:p>
        </p:txBody>
      </p:sp>
      <p:sp>
        <p:nvSpPr>
          <p:cNvPr id="3" name="Rezervirano mjesto sadržaja 2">
            <a:extLst>
              <a:ext uri="{FF2B5EF4-FFF2-40B4-BE49-F238E27FC236}">
                <a16:creationId xmlns:a16="http://schemas.microsoft.com/office/drawing/2014/main" id="{C195DCE8-C45C-4E70-85D2-E8081871806C}"/>
              </a:ext>
            </a:extLst>
          </p:cNvPr>
          <p:cNvSpPr>
            <a:spLocks noGrp="1"/>
          </p:cNvSpPr>
          <p:nvPr>
            <p:ph idx="1"/>
          </p:nvPr>
        </p:nvSpPr>
        <p:spPr/>
        <p:txBody>
          <a:bodyPr>
            <a:normAutofit fontScale="92500"/>
          </a:bodyPr>
          <a:lstStyle/>
          <a:p>
            <a:pPr marL="342900" indent="-342900">
              <a:buFont typeface="Arial" panose="020B0604020202020204" pitchFamily="34" charset="0"/>
              <a:buChar char="•"/>
            </a:pPr>
            <a:r>
              <a:rPr lang="hr-HR" dirty="0"/>
              <a:t>In 2000s, </a:t>
            </a:r>
            <a:r>
              <a:rPr lang="en-US" dirty="0"/>
              <a:t>Croatia experienced lending boom on the back of gradual financial integration. In search for a profit and market share banks turned to foreign </a:t>
            </a:r>
            <a:r>
              <a:rPr lang="hr-HR" dirty="0"/>
              <a:t>(</a:t>
            </a:r>
            <a:r>
              <a:rPr lang="hr-HR" dirty="0" err="1"/>
              <a:t>mother</a:t>
            </a:r>
            <a:r>
              <a:rPr lang="hr-HR" dirty="0"/>
              <a:t>) </a:t>
            </a:r>
            <a:r>
              <a:rPr lang="en-US" dirty="0"/>
              <a:t>sources of financing, amid extremely </a:t>
            </a:r>
            <a:r>
              <a:rPr lang="en-US" dirty="0" err="1"/>
              <a:t>favourable</a:t>
            </a:r>
            <a:r>
              <a:rPr lang="en-US" dirty="0"/>
              <a:t> financing conditions and high liquidity at the global level</a:t>
            </a:r>
            <a:r>
              <a:rPr lang="hr-HR" dirty="0"/>
              <a:t>.</a:t>
            </a:r>
          </a:p>
          <a:p>
            <a:pPr marL="342900" indent="-342900">
              <a:buFont typeface="Arial" panose="020B0604020202020204" pitchFamily="34" charset="0"/>
              <a:buChar char="•"/>
            </a:pPr>
            <a:r>
              <a:rPr lang="hr-HR" dirty="0"/>
              <a:t>Clear </a:t>
            </a:r>
            <a:r>
              <a:rPr lang="en-AU" dirty="0"/>
              <a:t>signs of overheating of the economy were the rapid credit growth, an unsustainable current account deficit (close to 10 percent of GDP), a leap in the external debt and indications of price bubbles in the real estate and securities markets</a:t>
            </a:r>
            <a:r>
              <a:rPr lang="hr-HR" dirty="0"/>
              <a:t>.</a:t>
            </a:r>
          </a:p>
          <a:p>
            <a:pPr marL="342900" indent="-342900">
              <a:buFont typeface="Arial" panose="020B0604020202020204" pitchFamily="34" charset="0"/>
              <a:buChar char="•"/>
            </a:pPr>
            <a:r>
              <a:rPr lang="en-AU" dirty="0"/>
              <a:t>In the period of large capital inflows, raising central bank interest rates to tame the business cycle was not the policy option due to the risk of exacerbating capital inflows event further</a:t>
            </a:r>
            <a:r>
              <a:rPr lang="hr-HR" dirty="0"/>
              <a:t>.</a:t>
            </a:r>
          </a:p>
          <a:p>
            <a:pPr marL="342900" indent="-342900">
              <a:buFont typeface="Arial" panose="020B0604020202020204" pitchFamily="34" charset="0"/>
              <a:buChar char="•"/>
            </a:pPr>
            <a:r>
              <a:rPr lang="en-AU" dirty="0"/>
              <a:t>Therefore</a:t>
            </a:r>
            <a:r>
              <a:rPr lang="hr-HR" dirty="0"/>
              <a:t>, i</a:t>
            </a:r>
            <a:r>
              <a:rPr lang="en-US" dirty="0"/>
              <a:t>n the period from 2003 to 2007, the </a:t>
            </a:r>
            <a:r>
              <a:rPr lang="en-US" dirty="0" err="1"/>
              <a:t>CNB</a:t>
            </a:r>
            <a:r>
              <a:rPr lang="en-US" dirty="0"/>
              <a:t> </a:t>
            </a:r>
            <a:r>
              <a:rPr lang="en-AU" dirty="0"/>
              <a:t>implemented</a:t>
            </a:r>
            <a:r>
              <a:rPr lang="en-US" dirty="0"/>
              <a:t> a range of measures to limit excessive lending</a:t>
            </a:r>
            <a:r>
              <a:rPr lang="hr-HR" dirty="0"/>
              <a:t> – </a:t>
            </a:r>
            <a:r>
              <a:rPr lang="hr-HR" dirty="0" err="1"/>
              <a:t>mainly</a:t>
            </a:r>
            <a:r>
              <a:rPr lang="hr-HR" dirty="0"/>
              <a:t> </a:t>
            </a:r>
            <a:r>
              <a:rPr lang="hr-HR" dirty="0" err="1"/>
              <a:t>additional</a:t>
            </a:r>
            <a:r>
              <a:rPr lang="hr-HR" dirty="0"/>
              <a:t> </a:t>
            </a:r>
            <a:r>
              <a:rPr lang="en-US" dirty="0"/>
              <a:t>liquidity and capital requirement</a:t>
            </a:r>
            <a:r>
              <a:rPr lang="hr-HR" dirty="0"/>
              <a:t>s</a:t>
            </a:r>
            <a:r>
              <a:rPr lang="en-US" dirty="0"/>
              <a:t>. </a:t>
            </a:r>
            <a:r>
              <a:rPr lang="hr-HR" dirty="0" err="1"/>
              <a:t>Later</a:t>
            </a:r>
            <a:r>
              <a:rPr lang="en-US" dirty="0"/>
              <a:t>, these measures </a:t>
            </a:r>
            <a:r>
              <a:rPr lang="hr-HR" dirty="0" err="1"/>
              <a:t>were</a:t>
            </a:r>
            <a:r>
              <a:rPr lang="hr-HR" dirty="0"/>
              <a:t> </a:t>
            </a:r>
            <a:r>
              <a:rPr lang="hr-HR" dirty="0" err="1"/>
              <a:t>labeled</a:t>
            </a:r>
            <a:r>
              <a:rPr lang="hr-HR" dirty="0"/>
              <a:t> -</a:t>
            </a:r>
            <a:r>
              <a:rPr lang="en-US" dirty="0"/>
              <a:t> the macroprudential policy</a:t>
            </a:r>
            <a:r>
              <a:rPr lang="hr-HR" dirty="0"/>
              <a:t> </a:t>
            </a:r>
            <a:r>
              <a:rPr lang="hr-HR" dirty="0" err="1"/>
              <a:t>toolkit</a:t>
            </a:r>
            <a:r>
              <a:rPr lang="en-US" dirty="0"/>
              <a:t>.</a:t>
            </a:r>
          </a:p>
          <a:p>
            <a:endParaRPr lang="hr-HR" dirty="0"/>
          </a:p>
        </p:txBody>
      </p:sp>
      <p:sp>
        <p:nvSpPr>
          <p:cNvPr id="4" name="Rezervirano mjesto broja slajda 3">
            <a:extLst>
              <a:ext uri="{FF2B5EF4-FFF2-40B4-BE49-F238E27FC236}">
                <a16:creationId xmlns:a16="http://schemas.microsoft.com/office/drawing/2014/main" id="{5982EE7C-0E42-4B6D-8BFE-B110FEA1F25F}"/>
              </a:ext>
            </a:extLst>
          </p:cNvPr>
          <p:cNvSpPr>
            <a:spLocks noGrp="1"/>
          </p:cNvSpPr>
          <p:nvPr>
            <p:ph type="sldNum" sz="quarter" idx="10"/>
          </p:nvPr>
        </p:nvSpPr>
        <p:spPr/>
        <p:txBody>
          <a:bodyPr/>
          <a:lstStyle/>
          <a:p>
            <a:fld id="{B3C66777-559C-41C4-AEA7-7444B2570E23}" type="slidenum">
              <a:rPr lang="hr-HR" smtClean="0"/>
              <a:t>28</a:t>
            </a:fld>
            <a:endParaRPr lang="hr-HR"/>
          </a:p>
        </p:txBody>
      </p:sp>
    </p:spTree>
    <p:extLst>
      <p:ext uri="{BB962C8B-B14F-4D97-AF65-F5344CB8AC3E}">
        <p14:creationId xmlns:p14="http://schemas.microsoft.com/office/powerpoint/2010/main" val="2389067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9AA1BDE-B407-45BB-987C-98CB16412289}"/>
              </a:ext>
            </a:extLst>
          </p:cNvPr>
          <p:cNvSpPr>
            <a:spLocks noGrp="1" noChangeArrowheads="1"/>
          </p:cNvSpPr>
          <p:nvPr>
            <p:ph type="title" idx="4294967295"/>
          </p:nvPr>
        </p:nvSpPr>
        <p:spPr>
          <a:xfrm>
            <a:off x="1193416" y="490537"/>
            <a:ext cx="8229600" cy="857542"/>
          </a:xfrm>
        </p:spPr>
        <p:txBody>
          <a:bodyPr/>
          <a:lstStyle/>
          <a:p>
            <a:pPr eaLnBrk="1" hangingPunct="1"/>
            <a:r>
              <a:rPr lang="en-US" altLang="sr-Latn-RS" b="1" dirty="0"/>
              <a:t>Macro-prudential measures were introduced early and expanded gradually ...</a:t>
            </a:r>
            <a:endParaRPr lang="en-US" altLang="sr-Latn-RS" sz="3000" b="1" dirty="0">
              <a:solidFill>
                <a:srgbClr val="5F5F5F"/>
              </a:solidFill>
              <a:cs typeface="Arial" panose="020B0604020202020204" pitchFamily="34" charset="0"/>
            </a:endParaRPr>
          </a:p>
        </p:txBody>
      </p:sp>
      <p:sp>
        <p:nvSpPr>
          <p:cNvPr id="8195" name="Text Box 3">
            <a:extLst>
              <a:ext uri="{FF2B5EF4-FFF2-40B4-BE49-F238E27FC236}">
                <a16:creationId xmlns:a16="http://schemas.microsoft.com/office/drawing/2014/main" id="{6F818737-0870-48ED-B6A5-256BD2279359}"/>
              </a:ext>
            </a:extLst>
          </p:cNvPr>
          <p:cNvSpPr txBox="1">
            <a:spLocks noChangeArrowheads="1"/>
          </p:cNvSpPr>
          <p:nvPr/>
        </p:nvSpPr>
        <p:spPr bwMode="auto">
          <a:xfrm>
            <a:off x="2199376" y="6007481"/>
            <a:ext cx="1225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50000"/>
              </a:spcBef>
              <a:buClrTx/>
              <a:buSzTx/>
              <a:buFontTx/>
              <a:buNone/>
            </a:pPr>
            <a:r>
              <a:rPr lang="en-US" altLang="sr-Latn-RS" sz="1200" dirty="0"/>
              <a:t>Source: </a:t>
            </a:r>
            <a:r>
              <a:rPr lang="en-US" altLang="sr-Latn-RS" sz="1200" dirty="0" err="1"/>
              <a:t>CNB</a:t>
            </a:r>
            <a:r>
              <a:rPr lang="en-US" altLang="sr-Latn-RS" sz="1200" dirty="0"/>
              <a:t>.</a:t>
            </a:r>
          </a:p>
        </p:txBody>
      </p:sp>
      <p:pic>
        <p:nvPicPr>
          <p:cNvPr id="8196" name="Picture 5">
            <a:extLst>
              <a:ext uri="{FF2B5EF4-FFF2-40B4-BE49-F238E27FC236}">
                <a16:creationId xmlns:a16="http://schemas.microsoft.com/office/drawing/2014/main" id="{D2954071-7C5C-441F-A745-247B93645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376" y="1543432"/>
            <a:ext cx="7793248" cy="44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05E9DD-935C-4D45-9712-7204BFAAC12B}"/>
              </a:ext>
            </a:extLst>
          </p:cNvPr>
          <p:cNvSpPr>
            <a:spLocks noGrp="1"/>
          </p:cNvSpPr>
          <p:nvPr>
            <p:ph type="title"/>
          </p:nvPr>
        </p:nvSpPr>
        <p:spPr>
          <a:xfrm>
            <a:off x="731520" y="564045"/>
            <a:ext cx="10104318" cy="42883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b="1" dirty="0">
                <a:solidFill>
                  <a:schemeClr val="accent1"/>
                </a:solidFill>
              </a:rPr>
              <a:t>The Croatian War of Independence</a:t>
            </a:r>
            <a:endParaRPr lang="en-GB" b="1" dirty="0">
              <a:solidFill>
                <a:schemeClr val="accent1"/>
              </a:solidFill>
            </a:endParaRPr>
          </a:p>
        </p:txBody>
      </p:sp>
      <p:sp>
        <p:nvSpPr>
          <p:cNvPr id="3" name="Rezervirano mjesto sadržaja 2">
            <a:extLst>
              <a:ext uri="{FF2B5EF4-FFF2-40B4-BE49-F238E27FC236}">
                <a16:creationId xmlns:a16="http://schemas.microsoft.com/office/drawing/2014/main" id="{FDE9B799-350F-4B7B-AC58-CD3E255F5975}"/>
              </a:ext>
            </a:extLst>
          </p:cNvPr>
          <p:cNvSpPr>
            <a:spLocks noGrp="1"/>
          </p:cNvSpPr>
          <p:nvPr>
            <p:ph sz="half" idx="1"/>
          </p:nvPr>
        </p:nvSpPr>
        <p:spPr>
          <a:xfrm>
            <a:off x="731520" y="1742172"/>
            <a:ext cx="7392202" cy="4122947"/>
          </a:xfrm>
        </p:spPr>
        <p:txBody>
          <a:bodyPr>
            <a:noAutofit/>
          </a:bodyPr>
          <a:lstStyle/>
          <a:p>
            <a:pPr algn="just">
              <a:lnSpc>
                <a:spcPct val="107000"/>
              </a:lnSpc>
              <a:spcAft>
                <a:spcPts val="800"/>
              </a:spcAft>
              <a:buFont typeface="Arial" panose="020B0604020202020204" pitchFamily="34" charset="0"/>
              <a:buChar char="•"/>
            </a:pPr>
            <a:r>
              <a:rPr lang="hr-HR" dirty="0" err="1">
                <a:latin typeface="+mj-lt"/>
                <a:ea typeface="Calibri" panose="020F0502020204030204" pitchFamily="34" charset="0"/>
                <a:cs typeface="Times New Roman" panose="02020603050405020304" pitchFamily="18" charset="0"/>
              </a:rPr>
              <a:t>Separation</a:t>
            </a:r>
            <a:r>
              <a:rPr lang="hr-HR" dirty="0">
                <a:latin typeface="+mj-lt"/>
                <a:ea typeface="Calibri" panose="020F0502020204030204" pitchFamily="34" charset="0"/>
                <a:cs typeface="Times New Roman" panose="02020603050405020304" pitchFamily="18" charset="0"/>
              </a:rPr>
              <a:t> </a:t>
            </a:r>
            <a:r>
              <a:rPr lang="hr-HR" dirty="0" err="1">
                <a:latin typeface="+mj-lt"/>
                <a:ea typeface="Calibri" panose="020F0502020204030204" pitchFamily="34" charset="0"/>
                <a:cs typeface="Times New Roman" panose="02020603050405020304" pitchFamily="18" charset="0"/>
              </a:rPr>
              <a:t>from</a:t>
            </a:r>
            <a:r>
              <a:rPr lang="hr-HR" dirty="0">
                <a:latin typeface="+mj-lt"/>
                <a:ea typeface="Calibri" panose="020F0502020204030204" pitchFamily="34" charset="0"/>
                <a:cs typeface="Times New Roman" panose="02020603050405020304" pitchFamily="18" charset="0"/>
              </a:rPr>
              <a:t> </a:t>
            </a:r>
            <a:r>
              <a:rPr lang="hr-HR" dirty="0" err="1">
                <a:latin typeface="+mj-lt"/>
                <a:ea typeface="Calibri" panose="020F0502020204030204" pitchFamily="34" charset="0"/>
                <a:cs typeface="Times New Roman" panose="02020603050405020304" pitchFamily="18" charset="0"/>
              </a:rPr>
              <a:t>The</a:t>
            </a:r>
            <a:r>
              <a:rPr lang="hr-HR" dirty="0">
                <a:latin typeface="+mj-lt"/>
                <a:ea typeface="Calibri" panose="020F0502020204030204" pitchFamily="34" charset="0"/>
                <a:cs typeface="Times New Roman" panose="02020603050405020304" pitchFamily="18" charset="0"/>
              </a:rPr>
              <a:t> </a:t>
            </a:r>
            <a:r>
              <a:rPr lang="hr-HR" dirty="0" err="1">
                <a:latin typeface="+mj-lt"/>
                <a:ea typeface="Calibri" panose="020F0502020204030204" pitchFamily="34" charset="0"/>
                <a:cs typeface="Times New Roman" panose="02020603050405020304" pitchFamily="18" charset="0"/>
              </a:rPr>
              <a:t>Socialist</a:t>
            </a:r>
            <a:r>
              <a:rPr lang="hr-HR" dirty="0">
                <a:latin typeface="+mj-lt"/>
                <a:ea typeface="Calibri" panose="020F0502020204030204" pitchFamily="34" charset="0"/>
                <a:cs typeface="Times New Roman" panose="02020603050405020304" pitchFamily="18" charset="0"/>
              </a:rPr>
              <a:t> </a:t>
            </a:r>
            <a:r>
              <a:rPr lang="hr-HR" dirty="0" err="1">
                <a:latin typeface="+mj-lt"/>
                <a:ea typeface="Calibri" panose="020F0502020204030204" pitchFamily="34" charset="0"/>
                <a:cs typeface="Times New Roman" panose="02020603050405020304" pitchFamily="18" charset="0"/>
              </a:rPr>
              <a:t>Federal</a:t>
            </a:r>
            <a:r>
              <a:rPr lang="hr-HR" dirty="0">
                <a:latin typeface="+mj-lt"/>
                <a:ea typeface="Calibri" panose="020F0502020204030204" pitchFamily="34" charset="0"/>
                <a:cs typeface="Times New Roman" panose="02020603050405020304" pitchFamily="18" charset="0"/>
              </a:rPr>
              <a:t> Republic </a:t>
            </a:r>
            <a:r>
              <a:rPr lang="hr-HR" dirty="0" err="1">
                <a:latin typeface="+mj-lt"/>
                <a:ea typeface="Calibri" panose="020F0502020204030204" pitchFamily="34" charset="0"/>
                <a:cs typeface="Times New Roman" panose="02020603050405020304" pitchFamily="18" charset="0"/>
              </a:rPr>
              <a:t>of</a:t>
            </a:r>
            <a:r>
              <a:rPr lang="hr-HR" dirty="0">
                <a:latin typeface="+mj-lt"/>
                <a:ea typeface="Calibri" panose="020F0502020204030204" pitchFamily="34" charset="0"/>
                <a:cs typeface="Times New Roman" panose="02020603050405020304" pitchFamily="18" charset="0"/>
              </a:rPr>
              <a:t> </a:t>
            </a:r>
            <a:r>
              <a:rPr lang="hr-HR" dirty="0" err="1">
                <a:latin typeface="+mj-lt"/>
                <a:ea typeface="Calibri" panose="020F0502020204030204" pitchFamily="34" charset="0"/>
                <a:cs typeface="Times New Roman" panose="02020603050405020304" pitchFamily="18" charset="0"/>
              </a:rPr>
              <a:t>Yugoslavia</a:t>
            </a:r>
            <a:endParaRPr lang="hr-HR" dirty="0">
              <a:latin typeface="+mj-lt"/>
              <a:ea typeface="Calibri" panose="020F0502020204030204" pitchFamily="34" charset="0"/>
              <a:cs typeface="Times New Roman" panose="02020603050405020304" pitchFamily="18" charset="0"/>
            </a:endParaRPr>
          </a:p>
          <a:p>
            <a:pPr lvl="1" algn="just">
              <a:lnSpc>
                <a:spcPct val="107000"/>
              </a:lnSpc>
              <a:spcAft>
                <a:spcPts val="800"/>
              </a:spcAft>
              <a:buFont typeface="Courier New" panose="02070309020205020404" pitchFamily="49" charset="0"/>
              <a:buChar char="o"/>
            </a:pPr>
            <a:r>
              <a:rPr lang="hr-HR" sz="1800" dirty="0">
                <a:latin typeface="+mj-lt"/>
                <a:ea typeface="Calibri" panose="020F0502020204030204" pitchFamily="34" charset="0"/>
                <a:cs typeface="Times New Roman" panose="02020603050405020304" pitchFamily="18" charset="0"/>
              </a:rPr>
              <a:t>April </a:t>
            </a:r>
            <a:r>
              <a:rPr lang="hr-HR" sz="1800" dirty="0" err="1">
                <a:latin typeface="+mj-lt"/>
                <a:ea typeface="Calibri" panose="020F0502020204030204" pitchFamily="34" charset="0"/>
                <a:cs typeface="Times New Roman" panose="02020603050405020304" pitchFamily="18" charset="0"/>
              </a:rPr>
              <a:t>and</a:t>
            </a:r>
            <a:r>
              <a:rPr lang="hr-HR" sz="1800" dirty="0">
                <a:latin typeface="+mj-lt"/>
                <a:ea typeface="Calibri" panose="020F0502020204030204" pitchFamily="34" charset="0"/>
                <a:cs typeface="Times New Roman" panose="02020603050405020304" pitchFamily="18" charset="0"/>
              </a:rPr>
              <a:t> May, 1990 - </a:t>
            </a:r>
            <a:r>
              <a:rPr lang="hr-HR" sz="1800" dirty="0" err="1">
                <a:latin typeface="+mj-lt"/>
                <a:ea typeface="Calibri" panose="020F0502020204030204" pitchFamily="34" charset="0"/>
                <a:cs typeface="Times New Roman" panose="02020603050405020304" pitchFamily="18" charset="0"/>
              </a:rPr>
              <a:t>The</a:t>
            </a:r>
            <a:r>
              <a:rPr lang="en-US" sz="1800" dirty="0">
                <a:latin typeface="+mj-lt"/>
                <a:ea typeface="Calibri" panose="020F0502020204030204" pitchFamily="34" charset="0"/>
                <a:cs typeface="Times New Roman" panose="02020603050405020304" pitchFamily="18" charset="0"/>
              </a:rPr>
              <a:t> first multi-party democratic elections</a:t>
            </a:r>
            <a:endParaRPr lang="hr-HR" sz="1800" dirty="0">
              <a:latin typeface="+mj-lt"/>
              <a:ea typeface="Calibri" panose="020F0502020204030204" pitchFamily="34" charset="0"/>
              <a:cs typeface="Times New Roman" panose="02020603050405020304" pitchFamily="18" charset="0"/>
            </a:endParaRPr>
          </a:p>
          <a:p>
            <a:pPr lvl="1" algn="just">
              <a:lnSpc>
                <a:spcPct val="107000"/>
              </a:lnSpc>
              <a:spcAft>
                <a:spcPts val="800"/>
              </a:spcAft>
              <a:buFont typeface="Courier New" panose="02070309020205020404" pitchFamily="49" charset="0"/>
              <a:buChar char="o"/>
            </a:pPr>
            <a:r>
              <a:rPr lang="hr-HR" sz="1800" dirty="0" err="1">
                <a:latin typeface="+mj-lt"/>
              </a:rPr>
              <a:t>December</a:t>
            </a:r>
            <a:r>
              <a:rPr lang="hr-HR" sz="1800" dirty="0">
                <a:latin typeface="+mj-lt"/>
              </a:rPr>
              <a:t> 22, 1990 – T</a:t>
            </a:r>
            <a:r>
              <a:rPr lang="en-US" sz="1800" dirty="0">
                <a:latin typeface="+mj-lt"/>
              </a:rPr>
              <a:t>he Croatian Parliament adopted </a:t>
            </a:r>
            <a:r>
              <a:rPr lang="en-US" sz="1800" b="1" dirty="0">
                <a:latin typeface="+mj-lt"/>
              </a:rPr>
              <a:t>the Constitution of the Republic of Croatia</a:t>
            </a:r>
            <a:r>
              <a:rPr lang="hr-HR" sz="1800" b="1" dirty="0">
                <a:latin typeface="+mj-lt"/>
              </a:rPr>
              <a:t> </a:t>
            </a:r>
            <a:r>
              <a:rPr lang="hr-HR" sz="1800" dirty="0">
                <a:latin typeface="+mj-lt"/>
              </a:rPr>
              <a:t>(„</a:t>
            </a:r>
            <a:r>
              <a:rPr lang="hr-HR" sz="1800" dirty="0" err="1">
                <a:latin typeface="+mj-lt"/>
              </a:rPr>
              <a:t>The</a:t>
            </a:r>
            <a:r>
              <a:rPr lang="hr-HR" sz="1800" dirty="0">
                <a:latin typeface="+mj-lt"/>
              </a:rPr>
              <a:t> </a:t>
            </a:r>
            <a:r>
              <a:rPr lang="hr-HR" sz="1800" dirty="0" err="1">
                <a:latin typeface="+mj-lt"/>
              </a:rPr>
              <a:t>Christmas</a:t>
            </a:r>
            <a:r>
              <a:rPr lang="hr-HR" sz="1800" dirty="0">
                <a:latin typeface="+mj-lt"/>
              </a:rPr>
              <a:t> </a:t>
            </a:r>
            <a:r>
              <a:rPr lang="hr-HR" sz="1800" dirty="0" err="1">
                <a:latin typeface="+mj-lt"/>
              </a:rPr>
              <a:t>constitution</a:t>
            </a:r>
            <a:r>
              <a:rPr lang="hr-HR" sz="1800" dirty="0">
                <a:latin typeface="+mj-lt"/>
              </a:rPr>
              <a:t>”)</a:t>
            </a:r>
            <a:endParaRPr lang="hr-HR" sz="1800" b="1" dirty="0">
              <a:latin typeface="+mj-lt"/>
              <a:cs typeface="Times New Roman" panose="02020603050405020304" pitchFamily="18" charset="0"/>
            </a:endParaRPr>
          </a:p>
          <a:p>
            <a:pPr lvl="1" algn="just">
              <a:lnSpc>
                <a:spcPct val="107000"/>
              </a:lnSpc>
              <a:spcAft>
                <a:spcPts val="800"/>
              </a:spcAft>
              <a:buFont typeface="Courier New" panose="02070309020205020404" pitchFamily="49" charset="0"/>
              <a:buChar char="o"/>
            </a:pPr>
            <a:r>
              <a:rPr lang="hr-HR" sz="1800" dirty="0">
                <a:latin typeface="+mj-lt"/>
                <a:ea typeface="Calibri" panose="020F0502020204030204" pitchFamily="34" charset="0"/>
                <a:cs typeface="Times New Roman" panose="02020603050405020304" pitchFamily="18" charset="0"/>
              </a:rPr>
              <a:t>June 25, </a:t>
            </a:r>
            <a:r>
              <a:rPr lang="en-US" sz="1800" dirty="0">
                <a:latin typeface="+mj-lt"/>
                <a:ea typeface="Calibri" panose="020F0502020204030204" pitchFamily="34" charset="0"/>
                <a:cs typeface="Times New Roman" panose="02020603050405020304" pitchFamily="18" charset="0"/>
              </a:rPr>
              <a:t>1991</a:t>
            </a:r>
            <a:r>
              <a:rPr lang="hr-HR" sz="1800" dirty="0">
                <a:latin typeface="+mj-lt"/>
                <a:ea typeface="Calibri" panose="020F0502020204030204" pitchFamily="34" charset="0"/>
                <a:cs typeface="Times New Roman" panose="02020603050405020304" pitchFamily="18" charset="0"/>
              </a:rPr>
              <a:t> - </a:t>
            </a:r>
            <a:r>
              <a:rPr lang="hr-HR" sz="1800" b="1" dirty="0">
                <a:latin typeface="+mj-lt"/>
                <a:ea typeface="Calibri" panose="020F0502020204030204" pitchFamily="34" charset="0"/>
                <a:cs typeface="Times New Roman" panose="02020603050405020304" pitchFamily="18" charset="0"/>
              </a:rPr>
              <a:t>I</a:t>
            </a:r>
            <a:r>
              <a:rPr lang="en-US" sz="1800" b="1" dirty="0" err="1">
                <a:latin typeface="+mj-lt"/>
                <a:ea typeface="Calibri" panose="020F0502020204030204" pitchFamily="34" charset="0"/>
                <a:cs typeface="Times New Roman" panose="02020603050405020304" pitchFamily="18" charset="0"/>
              </a:rPr>
              <a:t>ndependence</a:t>
            </a:r>
            <a:r>
              <a:rPr lang="en-US" sz="1800" dirty="0">
                <a:latin typeface="+mj-lt"/>
                <a:ea typeface="Calibri" panose="020F0502020204030204" pitchFamily="34" charset="0"/>
                <a:cs typeface="Times New Roman" panose="02020603050405020304" pitchFamily="18" charset="0"/>
              </a:rPr>
              <a:t> from the SFRY</a:t>
            </a:r>
            <a:endParaRPr lang="hr-HR" sz="1800" dirty="0">
              <a:latin typeface="+mj-lt"/>
              <a:ea typeface="Calibri" panose="020F0502020204030204" pitchFamily="34" charset="0"/>
              <a:cs typeface="Times New Roman" panose="02020603050405020304" pitchFamily="18" charset="0"/>
            </a:endParaRPr>
          </a:p>
        </p:txBody>
      </p:sp>
      <p:sp>
        <p:nvSpPr>
          <p:cNvPr id="4" name="Rezervirano mjesto broja slajda 3">
            <a:extLst>
              <a:ext uri="{FF2B5EF4-FFF2-40B4-BE49-F238E27FC236}">
                <a16:creationId xmlns:a16="http://schemas.microsoft.com/office/drawing/2014/main" id="{EFB4642D-A6C6-4A08-B786-7CA3B7FCD595}"/>
              </a:ext>
            </a:extLst>
          </p:cNvPr>
          <p:cNvSpPr>
            <a:spLocks noGrp="1"/>
          </p:cNvSpPr>
          <p:nvPr>
            <p:ph type="sldNum" sz="quarter" idx="10"/>
          </p:nvPr>
        </p:nvSpPr>
        <p:spPr/>
        <p:txBody>
          <a:bodyPr/>
          <a:lstStyle/>
          <a:p>
            <a:fld id="{B3C66777-559C-41C4-AEA7-7444B2570E23}" type="slidenum">
              <a:rPr lang="en-GB" smtClean="0"/>
              <a:t>3</a:t>
            </a:fld>
            <a:endParaRPr lang="en-GB" dirty="0"/>
          </a:p>
        </p:txBody>
      </p:sp>
      <p:pic>
        <p:nvPicPr>
          <p:cNvPr id="8" name="Slika 7">
            <a:extLst>
              <a:ext uri="{FF2B5EF4-FFF2-40B4-BE49-F238E27FC236}">
                <a16:creationId xmlns:a16="http://schemas.microsoft.com/office/drawing/2014/main" id="{103E89BA-F97D-454C-9BAA-162872701CBC}"/>
              </a:ext>
            </a:extLst>
          </p:cNvPr>
          <p:cNvPicPr>
            <a:picLocks noChangeAspect="1"/>
          </p:cNvPicPr>
          <p:nvPr/>
        </p:nvPicPr>
        <p:blipFill>
          <a:blip r:embed="rId3"/>
          <a:stretch>
            <a:fillRect/>
          </a:stretch>
        </p:blipFill>
        <p:spPr>
          <a:xfrm>
            <a:off x="8405778" y="1925052"/>
            <a:ext cx="3440218" cy="2289309"/>
          </a:xfrm>
          <a:prstGeom prst="rect">
            <a:avLst/>
          </a:prstGeom>
        </p:spPr>
      </p:pic>
    </p:spTree>
    <p:extLst>
      <p:ext uri="{BB962C8B-B14F-4D97-AF65-F5344CB8AC3E}">
        <p14:creationId xmlns:p14="http://schemas.microsoft.com/office/powerpoint/2010/main" val="749675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7D70625-0461-4440-8B29-FF94567BBE7A}"/>
              </a:ext>
            </a:extLst>
          </p:cNvPr>
          <p:cNvSpPr>
            <a:spLocks noGrp="1" noChangeArrowheads="1"/>
          </p:cNvSpPr>
          <p:nvPr>
            <p:ph type="title" idx="4294967295"/>
          </p:nvPr>
        </p:nvSpPr>
        <p:spPr>
          <a:xfrm>
            <a:off x="962025" y="750887"/>
            <a:ext cx="10267949" cy="42883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altLang="sr-Latn-RS" b="1" dirty="0"/>
              <a:t>... while instruments were progressively tightened.</a:t>
            </a:r>
          </a:p>
        </p:txBody>
      </p:sp>
      <p:sp>
        <p:nvSpPr>
          <p:cNvPr id="9219" name="Text Box 4">
            <a:extLst>
              <a:ext uri="{FF2B5EF4-FFF2-40B4-BE49-F238E27FC236}">
                <a16:creationId xmlns:a16="http://schemas.microsoft.com/office/drawing/2014/main" id="{D10699A7-B19F-4F2B-A4F3-27FC13B4485C}"/>
              </a:ext>
            </a:extLst>
          </p:cNvPr>
          <p:cNvSpPr txBox="1">
            <a:spLocks noChangeArrowheads="1"/>
          </p:cNvSpPr>
          <p:nvPr/>
        </p:nvSpPr>
        <p:spPr bwMode="auto">
          <a:xfrm>
            <a:off x="3071814" y="6021389"/>
            <a:ext cx="3095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50000"/>
              </a:spcBef>
              <a:buClrTx/>
              <a:buSzTx/>
              <a:buFontTx/>
              <a:buNone/>
            </a:pPr>
            <a:r>
              <a:rPr lang="en-US" altLang="sr-Latn-RS" sz="1200" dirty="0"/>
              <a:t>Source: </a:t>
            </a:r>
            <a:r>
              <a:rPr lang="en-US" altLang="sr-Latn-RS" sz="1200" dirty="0" err="1"/>
              <a:t>CNB</a:t>
            </a:r>
            <a:r>
              <a:rPr lang="en-US" altLang="sr-Latn-RS" sz="1200" dirty="0"/>
              <a:t>.</a:t>
            </a:r>
          </a:p>
        </p:txBody>
      </p:sp>
      <p:pic>
        <p:nvPicPr>
          <p:cNvPr id="9220" name="Picture 6">
            <a:extLst>
              <a:ext uri="{FF2B5EF4-FFF2-40B4-BE49-F238E27FC236}">
                <a16:creationId xmlns:a16="http://schemas.microsoft.com/office/drawing/2014/main" id="{021A4D0F-F62A-47F5-B54C-82CD10D93188}"/>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208214" y="1484313"/>
            <a:ext cx="7056437" cy="4622800"/>
          </a:xfr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D4E95A-96B8-46AD-89CD-35BEC0EFEF39}"/>
              </a:ext>
            </a:extLst>
          </p:cNvPr>
          <p:cNvSpPr>
            <a:spLocks noGrp="1"/>
          </p:cNvSpPr>
          <p:nvPr>
            <p:ph type="title"/>
          </p:nvPr>
        </p:nvSpPr>
        <p:spPr>
          <a:xfrm>
            <a:off x="670985" y="448179"/>
            <a:ext cx="10267949" cy="40934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hr-HR" sz="2800" b="1" dirty="0"/>
              <a:t>Problem </a:t>
            </a:r>
            <a:r>
              <a:rPr lang="hr-HR" sz="2800" b="1" dirty="0" err="1"/>
              <a:t>without</a:t>
            </a:r>
            <a:r>
              <a:rPr lang="hr-HR" sz="2800" b="1" dirty="0"/>
              <a:t> </a:t>
            </a:r>
            <a:r>
              <a:rPr lang="hr-HR" sz="2800" b="1" dirty="0" err="1"/>
              <a:t>the</a:t>
            </a:r>
            <a:r>
              <a:rPr lang="hr-HR" sz="2800" b="1" dirty="0"/>
              <a:t> </a:t>
            </a:r>
            <a:r>
              <a:rPr lang="hr-HR" sz="2800" b="1" dirty="0" err="1"/>
              <a:t>solution</a:t>
            </a:r>
            <a:r>
              <a:rPr lang="hr-HR" sz="2800" b="1" dirty="0"/>
              <a:t> </a:t>
            </a:r>
            <a:r>
              <a:rPr lang="hr-HR" sz="2800" b="1" dirty="0" err="1"/>
              <a:t>until</a:t>
            </a:r>
            <a:r>
              <a:rPr lang="hr-HR" sz="2800" b="1" dirty="0"/>
              <a:t> </a:t>
            </a:r>
            <a:r>
              <a:rPr lang="hr-HR" sz="2800" b="1" dirty="0" err="1"/>
              <a:t>the</a:t>
            </a:r>
            <a:r>
              <a:rPr lang="hr-HR" sz="2800" b="1" dirty="0"/>
              <a:t> euro </a:t>
            </a:r>
            <a:r>
              <a:rPr lang="hr-HR" sz="2800" b="1" dirty="0" err="1"/>
              <a:t>adoption</a:t>
            </a:r>
            <a:endParaRPr lang="hr-HR" sz="2800" b="1" dirty="0"/>
          </a:p>
        </p:txBody>
      </p:sp>
      <p:sp>
        <p:nvSpPr>
          <p:cNvPr id="3" name="Rezervirano mjesto sadržaja 2">
            <a:extLst>
              <a:ext uri="{FF2B5EF4-FFF2-40B4-BE49-F238E27FC236}">
                <a16:creationId xmlns:a16="http://schemas.microsoft.com/office/drawing/2014/main" id="{60E2D949-89E3-4D5A-90F5-FC2F005BDDDC}"/>
              </a:ext>
            </a:extLst>
          </p:cNvPr>
          <p:cNvSpPr>
            <a:spLocks noGrp="1"/>
          </p:cNvSpPr>
          <p:nvPr>
            <p:ph idx="1"/>
          </p:nvPr>
        </p:nvSpPr>
        <p:spPr>
          <a:xfrm>
            <a:off x="-123849" y="1293039"/>
            <a:ext cx="4457309" cy="572574"/>
          </a:xfrm>
        </p:spPr>
        <p:txBody>
          <a:bodyPr>
            <a:normAutofit/>
          </a:bodyPr>
          <a:lstStyle/>
          <a:p>
            <a:pPr marL="383991" lvl="1" indent="0"/>
            <a:r>
              <a:rPr lang="en-ZW" sz="1600" dirty="0"/>
              <a:t>High informal euroization </a:t>
            </a:r>
            <a:r>
              <a:rPr lang="hr-HR" sz="1600" dirty="0" err="1"/>
              <a:t>in</a:t>
            </a:r>
            <a:r>
              <a:rPr lang="hr-HR" sz="1600" dirty="0"/>
              <a:t> </a:t>
            </a:r>
            <a:r>
              <a:rPr lang="hr-HR" sz="1600" dirty="0">
                <a:solidFill>
                  <a:srgbClr val="FF0000"/>
                </a:solidFill>
              </a:rPr>
              <a:t>Croatia </a:t>
            </a:r>
            <a:r>
              <a:rPr lang="en-ZW" sz="1400" dirty="0"/>
              <a:t>(eventually resolved by euro adoption)</a:t>
            </a:r>
          </a:p>
        </p:txBody>
      </p:sp>
      <p:sp>
        <p:nvSpPr>
          <p:cNvPr id="4" name="Rezervirano mjesto broja slajda 3">
            <a:extLst>
              <a:ext uri="{FF2B5EF4-FFF2-40B4-BE49-F238E27FC236}">
                <a16:creationId xmlns:a16="http://schemas.microsoft.com/office/drawing/2014/main" id="{66825727-B130-483F-98AA-9DA12394AE5E}"/>
              </a:ext>
            </a:extLst>
          </p:cNvPr>
          <p:cNvSpPr>
            <a:spLocks noGrp="1"/>
          </p:cNvSpPr>
          <p:nvPr>
            <p:ph type="sldNum" sz="quarter" idx="10"/>
          </p:nvPr>
        </p:nvSpPr>
        <p:spPr/>
        <p:txBody>
          <a:bodyPr/>
          <a:lstStyle/>
          <a:p>
            <a:fld id="{B3C66777-559C-41C4-AEA7-7444B2570E23}" type="slidenum">
              <a:rPr lang="hr-HR" smtClean="0"/>
              <a:t>31</a:t>
            </a:fld>
            <a:endParaRPr lang="hr-HR"/>
          </a:p>
        </p:txBody>
      </p:sp>
      <p:sp>
        <p:nvSpPr>
          <p:cNvPr id="7" name="Text Box 4">
            <a:extLst>
              <a:ext uri="{FF2B5EF4-FFF2-40B4-BE49-F238E27FC236}">
                <a16:creationId xmlns:a16="http://schemas.microsoft.com/office/drawing/2014/main" id="{20F96B59-3326-46BE-93A4-421B26EE26AC}"/>
              </a:ext>
            </a:extLst>
          </p:cNvPr>
          <p:cNvSpPr txBox="1">
            <a:spLocks noChangeArrowheads="1"/>
          </p:cNvSpPr>
          <p:nvPr/>
        </p:nvSpPr>
        <p:spPr bwMode="auto">
          <a:xfrm>
            <a:off x="3886307" y="6154163"/>
            <a:ext cx="3095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50000"/>
              </a:spcBef>
              <a:buClrTx/>
              <a:buSzTx/>
              <a:buFontTx/>
              <a:buNone/>
            </a:pPr>
            <a:r>
              <a:rPr lang="en-US" altLang="sr-Latn-RS" sz="1200" dirty="0"/>
              <a:t>Source: </a:t>
            </a:r>
            <a:r>
              <a:rPr lang="en-US" altLang="sr-Latn-RS" sz="1200" dirty="0" err="1"/>
              <a:t>CNB</a:t>
            </a:r>
            <a:r>
              <a:rPr lang="en-US" altLang="sr-Latn-RS" sz="1200" dirty="0"/>
              <a:t>.</a:t>
            </a:r>
          </a:p>
        </p:txBody>
      </p:sp>
      <p:sp>
        <p:nvSpPr>
          <p:cNvPr id="10" name="Rezervirano mjesto teksta 6">
            <a:extLst>
              <a:ext uri="{FF2B5EF4-FFF2-40B4-BE49-F238E27FC236}">
                <a16:creationId xmlns:a16="http://schemas.microsoft.com/office/drawing/2014/main" id="{405A76C4-F9BF-48A6-BBFD-456E61876FC5}"/>
              </a:ext>
            </a:extLst>
          </p:cNvPr>
          <p:cNvSpPr txBox="1">
            <a:spLocks/>
          </p:cNvSpPr>
          <p:nvPr/>
        </p:nvSpPr>
        <p:spPr bwMode="auto">
          <a:xfrm>
            <a:off x="4425943" y="1302219"/>
            <a:ext cx="3561807" cy="84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indent="0" fontAlgn="base">
              <a:lnSpc>
                <a:spcPct val="95000"/>
              </a:lnSpc>
              <a:spcBef>
                <a:spcPts val="1067"/>
              </a:spcBef>
              <a:spcAft>
                <a:spcPct val="0"/>
              </a:spcAft>
              <a:buNone/>
              <a:defRPr sz="1600" b="0">
                <a:solidFill>
                  <a:srgbClr val="606878"/>
                </a:solidFill>
                <a:latin typeface="+mj-lt"/>
                <a:ea typeface="Segoe UI" panose="020B0502040204020203" pitchFamily="34" charset="0"/>
                <a:cs typeface="Segoe UI" panose="020B0502040204020203" pitchFamily="34" charset="0"/>
              </a:defRPr>
            </a:lvl1pPr>
            <a:lvl2pPr marL="609585" indent="0" fontAlgn="base">
              <a:lnSpc>
                <a:spcPct val="114000"/>
              </a:lnSpc>
              <a:spcBef>
                <a:spcPts val="533"/>
              </a:spcBef>
              <a:spcAft>
                <a:spcPct val="0"/>
              </a:spcAft>
              <a:buNone/>
              <a:defRPr sz="2667" b="1">
                <a:solidFill>
                  <a:schemeClr val="tx2"/>
                </a:solidFill>
                <a:ea typeface="Segoe UI" panose="020B0502040204020203" pitchFamily="34" charset="0"/>
                <a:cs typeface="Segoe UI" panose="020B0502040204020203" pitchFamily="34" charset="0"/>
              </a:defRPr>
            </a:lvl2pPr>
            <a:lvl3pPr marL="1219170" indent="0" fontAlgn="base">
              <a:lnSpc>
                <a:spcPct val="114000"/>
              </a:lnSpc>
              <a:spcBef>
                <a:spcPts val="533"/>
              </a:spcBef>
              <a:spcAft>
                <a:spcPct val="0"/>
              </a:spcAft>
              <a:buNone/>
              <a:defRPr sz="2400" b="1">
                <a:solidFill>
                  <a:schemeClr val="tx2"/>
                </a:solidFill>
                <a:ea typeface="Segoe UI" panose="020B0502040204020203" pitchFamily="34" charset="0"/>
                <a:cs typeface="Segoe UI" panose="020B0502040204020203" pitchFamily="34" charset="0"/>
              </a:defRPr>
            </a:lvl3pPr>
            <a:lvl4pPr marL="1828754" indent="0" fontAlgn="base">
              <a:lnSpc>
                <a:spcPct val="114000"/>
              </a:lnSpc>
              <a:spcBef>
                <a:spcPts val="533"/>
              </a:spcBef>
              <a:spcAft>
                <a:spcPct val="0"/>
              </a:spcAft>
              <a:buNone/>
              <a:defRPr sz="2133" b="1">
                <a:solidFill>
                  <a:schemeClr val="tx2"/>
                </a:solidFill>
                <a:ea typeface="Segoe UI" panose="020B0502040204020203" pitchFamily="34" charset="0"/>
                <a:cs typeface="Segoe UI" panose="020B0502040204020203" pitchFamily="34" charset="0"/>
              </a:defRPr>
            </a:lvl4pPr>
            <a:lvl5pPr marL="2438339" indent="0" fontAlgn="base">
              <a:lnSpc>
                <a:spcPct val="114000"/>
              </a:lnSpc>
              <a:spcBef>
                <a:spcPts val="533"/>
              </a:spcBef>
              <a:spcAft>
                <a:spcPct val="0"/>
              </a:spcAft>
              <a:buNone/>
              <a:defRPr sz="2133" b="1">
                <a:solidFill>
                  <a:schemeClr val="tx2"/>
                </a:solidFill>
                <a:ea typeface="Segoe UI" panose="020B0502040204020203" pitchFamily="34" charset="0"/>
                <a:cs typeface="Segoe UI" panose="020B0502040204020203" pitchFamily="34" charset="0"/>
              </a:defRPr>
            </a:lvl5pPr>
            <a:lvl6pPr marL="3047924" indent="0" fontAlgn="base">
              <a:spcBef>
                <a:spcPct val="20000"/>
              </a:spcBef>
              <a:spcAft>
                <a:spcPct val="0"/>
              </a:spcAft>
              <a:buNone/>
              <a:defRPr sz="2133" b="1"/>
            </a:lvl6pPr>
            <a:lvl7pPr marL="3657509" indent="0" fontAlgn="base">
              <a:spcBef>
                <a:spcPct val="20000"/>
              </a:spcBef>
              <a:spcAft>
                <a:spcPct val="0"/>
              </a:spcAft>
              <a:buNone/>
              <a:defRPr sz="2133" b="1"/>
            </a:lvl7pPr>
            <a:lvl8pPr marL="4267093" indent="0" fontAlgn="base">
              <a:spcBef>
                <a:spcPct val="20000"/>
              </a:spcBef>
              <a:spcAft>
                <a:spcPct val="0"/>
              </a:spcAft>
              <a:buNone/>
              <a:defRPr sz="2133" b="1"/>
            </a:lvl8pPr>
            <a:lvl9pPr marL="4876678" indent="0" fontAlgn="base">
              <a:spcBef>
                <a:spcPct val="20000"/>
              </a:spcBef>
              <a:spcAft>
                <a:spcPct val="0"/>
              </a:spcAft>
              <a:buNone/>
              <a:defRPr sz="2133" b="1"/>
            </a:lvl9pPr>
          </a:lstStyle>
          <a:p>
            <a:r>
              <a:rPr lang="en-US" dirty="0">
                <a:solidFill>
                  <a:schemeClr val="bg2">
                    <a:lumMod val="25000"/>
                  </a:schemeClr>
                </a:solidFill>
              </a:rPr>
              <a:t>Indebtedness of domestic sectors</a:t>
            </a:r>
            <a:r>
              <a:rPr lang="hr-HR" dirty="0">
                <a:solidFill>
                  <a:schemeClr val="bg2">
                    <a:lumMod val="25000"/>
                  </a:schemeClr>
                </a:solidFill>
              </a:rPr>
              <a:t> </a:t>
            </a:r>
            <a:r>
              <a:rPr lang="hr-HR" dirty="0" err="1">
                <a:solidFill>
                  <a:schemeClr val="bg2">
                    <a:lumMod val="25000"/>
                  </a:schemeClr>
                </a:solidFill>
              </a:rPr>
              <a:t>in</a:t>
            </a:r>
            <a:r>
              <a:rPr lang="hr-HR" dirty="0">
                <a:solidFill>
                  <a:schemeClr val="bg2">
                    <a:lumMod val="25000"/>
                  </a:schemeClr>
                </a:solidFill>
              </a:rPr>
              <a:t> </a:t>
            </a:r>
            <a:r>
              <a:rPr lang="hr-HR" dirty="0">
                <a:solidFill>
                  <a:srgbClr val="FF0000"/>
                </a:solidFill>
              </a:rPr>
              <a:t>Croatia</a:t>
            </a:r>
            <a:r>
              <a:rPr lang="hr-HR" dirty="0">
                <a:solidFill>
                  <a:schemeClr val="bg2">
                    <a:lumMod val="25000"/>
                  </a:schemeClr>
                </a:solidFill>
              </a:rPr>
              <a:t>, </a:t>
            </a:r>
            <a:r>
              <a:rPr lang="hr-HR" sz="1400" dirty="0" err="1">
                <a:solidFill>
                  <a:schemeClr val="bg2">
                    <a:lumMod val="25000"/>
                  </a:schemeClr>
                </a:solidFill>
              </a:rPr>
              <a:t>currency</a:t>
            </a:r>
            <a:r>
              <a:rPr lang="hr-HR" sz="1400" dirty="0">
                <a:solidFill>
                  <a:schemeClr val="bg2">
                    <a:lumMod val="25000"/>
                  </a:schemeClr>
                </a:solidFill>
              </a:rPr>
              <a:t> </a:t>
            </a:r>
            <a:r>
              <a:rPr lang="hr-HR" sz="1400" dirty="0" err="1">
                <a:solidFill>
                  <a:schemeClr val="bg2">
                    <a:lumMod val="25000"/>
                  </a:schemeClr>
                </a:solidFill>
              </a:rPr>
              <a:t>structure</a:t>
            </a:r>
            <a:r>
              <a:rPr lang="hr-HR" sz="1400" dirty="0">
                <a:solidFill>
                  <a:schemeClr val="bg2">
                    <a:lumMod val="25000"/>
                  </a:schemeClr>
                </a:solidFill>
              </a:rPr>
              <a:t>, </a:t>
            </a:r>
            <a:r>
              <a:rPr lang="hr-HR" sz="1400" dirty="0" err="1">
                <a:solidFill>
                  <a:schemeClr val="bg2">
                    <a:lumMod val="25000"/>
                  </a:schemeClr>
                </a:solidFill>
              </a:rPr>
              <a:t>Dec</a:t>
            </a:r>
            <a:r>
              <a:rPr lang="hr-HR" sz="1400" dirty="0">
                <a:solidFill>
                  <a:schemeClr val="bg2">
                    <a:lumMod val="25000"/>
                  </a:schemeClr>
                </a:solidFill>
              </a:rPr>
              <a:t> 2022</a:t>
            </a:r>
          </a:p>
          <a:p>
            <a:endParaRPr lang="en-US" dirty="0">
              <a:solidFill>
                <a:schemeClr val="bg2">
                  <a:lumMod val="25000"/>
                </a:schemeClr>
              </a:solidFill>
            </a:endParaRPr>
          </a:p>
        </p:txBody>
      </p:sp>
      <p:pic>
        <p:nvPicPr>
          <p:cNvPr id="11" name="Slika 10">
            <a:extLst>
              <a:ext uri="{FF2B5EF4-FFF2-40B4-BE49-F238E27FC236}">
                <a16:creationId xmlns:a16="http://schemas.microsoft.com/office/drawing/2014/main" id="{06A9DC41-FC30-4899-B330-54147BDC7439}"/>
              </a:ext>
            </a:extLst>
          </p:cNvPr>
          <p:cNvPicPr>
            <a:picLocks noChangeAspect="1"/>
          </p:cNvPicPr>
          <p:nvPr/>
        </p:nvPicPr>
        <p:blipFill>
          <a:blip r:embed="rId3"/>
          <a:stretch>
            <a:fillRect/>
          </a:stretch>
        </p:blipFill>
        <p:spPr>
          <a:xfrm>
            <a:off x="4333460" y="1997764"/>
            <a:ext cx="3409122" cy="4094081"/>
          </a:xfrm>
          <a:prstGeom prst="rect">
            <a:avLst/>
          </a:prstGeom>
        </p:spPr>
      </p:pic>
      <p:sp>
        <p:nvSpPr>
          <p:cNvPr id="13" name="Rezervirano mjesto teksta 6">
            <a:extLst>
              <a:ext uri="{FF2B5EF4-FFF2-40B4-BE49-F238E27FC236}">
                <a16:creationId xmlns:a16="http://schemas.microsoft.com/office/drawing/2014/main" id="{E1AD6F3E-B5C6-419B-9032-9BCAA92D3400}"/>
              </a:ext>
            </a:extLst>
          </p:cNvPr>
          <p:cNvSpPr txBox="1">
            <a:spLocks/>
          </p:cNvSpPr>
          <p:nvPr/>
        </p:nvSpPr>
        <p:spPr bwMode="auto">
          <a:xfrm>
            <a:off x="8269160" y="1264300"/>
            <a:ext cx="3561807" cy="46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indent="0" fontAlgn="base">
              <a:lnSpc>
                <a:spcPct val="95000"/>
              </a:lnSpc>
              <a:spcBef>
                <a:spcPts val="1067"/>
              </a:spcBef>
              <a:spcAft>
                <a:spcPct val="0"/>
              </a:spcAft>
              <a:buNone/>
              <a:defRPr sz="1600" b="0">
                <a:solidFill>
                  <a:srgbClr val="606878"/>
                </a:solidFill>
                <a:latin typeface="+mj-lt"/>
                <a:ea typeface="Segoe UI" panose="020B0502040204020203" pitchFamily="34" charset="0"/>
                <a:cs typeface="Segoe UI" panose="020B0502040204020203" pitchFamily="34" charset="0"/>
              </a:defRPr>
            </a:lvl1pPr>
            <a:lvl2pPr marL="609585" indent="0" fontAlgn="base">
              <a:lnSpc>
                <a:spcPct val="114000"/>
              </a:lnSpc>
              <a:spcBef>
                <a:spcPts val="533"/>
              </a:spcBef>
              <a:spcAft>
                <a:spcPct val="0"/>
              </a:spcAft>
              <a:buNone/>
              <a:defRPr sz="2667" b="1">
                <a:solidFill>
                  <a:schemeClr val="tx2"/>
                </a:solidFill>
                <a:ea typeface="Segoe UI" panose="020B0502040204020203" pitchFamily="34" charset="0"/>
                <a:cs typeface="Segoe UI" panose="020B0502040204020203" pitchFamily="34" charset="0"/>
              </a:defRPr>
            </a:lvl2pPr>
            <a:lvl3pPr marL="1219170" indent="0" fontAlgn="base">
              <a:lnSpc>
                <a:spcPct val="114000"/>
              </a:lnSpc>
              <a:spcBef>
                <a:spcPts val="533"/>
              </a:spcBef>
              <a:spcAft>
                <a:spcPct val="0"/>
              </a:spcAft>
              <a:buNone/>
              <a:defRPr sz="2400" b="1">
                <a:solidFill>
                  <a:schemeClr val="tx2"/>
                </a:solidFill>
                <a:ea typeface="Segoe UI" panose="020B0502040204020203" pitchFamily="34" charset="0"/>
                <a:cs typeface="Segoe UI" panose="020B0502040204020203" pitchFamily="34" charset="0"/>
              </a:defRPr>
            </a:lvl3pPr>
            <a:lvl4pPr marL="1828754" indent="0" fontAlgn="base">
              <a:lnSpc>
                <a:spcPct val="114000"/>
              </a:lnSpc>
              <a:spcBef>
                <a:spcPts val="533"/>
              </a:spcBef>
              <a:spcAft>
                <a:spcPct val="0"/>
              </a:spcAft>
              <a:buNone/>
              <a:defRPr sz="2133" b="1">
                <a:solidFill>
                  <a:schemeClr val="tx2"/>
                </a:solidFill>
                <a:ea typeface="Segoe UI" panose="020B0502040204020203" pitchFamily="34" charset="0"/>
                <a:cs typeface="Segoe UI" panose="020B0502040204020203" pitchFamily="34" charset="0"/>
              </a:defRPr>
            </a:lvl4pPr>
            <a:lvl5pPr marL="2438339" indent="0" fontAlgn="base">
              <a:lnSpc>
                <a:spcPct val="114000"/>
              </a:lnSpc>
              <a:spcBef>
                <a:spcPts val="533"/>
              </a:spcBef>
              <a:spcAft>
                <a:spcPct val="0"/>
              </a:spcAft>
              <a:buNone/>
              <a:defRPr sz="2133" b="1">
                <a:solidFill>
                  <a:schemeClr val="tx2"/>
                </a:solidFill>
                <a:ea typeface="Segoe UI" panose="020B0502040204020203" pitchFamily="34" charset="0"/>
                <a:cs typeface="Segoe UI" panose="020B0502040204020203" pitchFamily="34" charset="0"/>
              </a:defRPr>
            </a:lvl5pPr>
            <a:lvl6pPr marL="3047924" indent="0" fontAlgn="base">
              <a:spcBef>
                <a:spcPct val="20000"/>
              </a:spcBef>
              <a:spcAft>
                <a:spcPct val="0"/>
              </a:spcAft>
              <a:buNone/>
              <a:defRPr sz="2133" b="1"/>
            </a:lvl6pPr>
            <a:lvl7pPr marL="3657509" indent="0" fontAlgn="base">
              <a:spcBef>
                <a:spcPct val="20000"/>
              </a:spcBef>
              <a:spcAft>
                <a:spcPct val="0"/>
              </a:spcAft>
              <a:buNone/>
              <a:defRPr sz="2133" b="1"/>
            </a:lvl7pPr>
            <a:lvl8pPr marL="4267093" indent="0" fontAlgn="base">
              <a:spcBef>
                <a:spcPct val="20000"/>
              </a:spcBef>
              <a:spcAft>
                <a:spcPct val="0"/>
              </a:spcAft>
              <a:buNone/>
              <a:defRPr sz="2133" b="1"/>
            </a:lvl8pPr>
            <a:lvl9pPr marL="4876678" indent="0" fontAlgn="base">
              <a:spcBef>
                <a:spcPct val="20000"/>
              </a:spcBef>
              <a:spcAft>
                <a:spcPct val="0"/>
              </a:spcAft>
              <a:buNone/>
              <a:defRPr sz="2133" b="1"/>
            </a:lvl9pPr>
          </a:lstStyle>
          <a:p>
            <a:r>
              <a:rPr lang="en-US" dirty="0">
                <a:solidFill>
                  <a:schemeClr val="bg2">
                    <a:lumMod val="25000"/>
                  </a:schemeClr>
                </a:solidFill>
              </a:rPr>
              <a:t>Share of FX loans and deposits</a:t>
            </a:r>
            <a:r>
              <a:rPr lang="hr-HR" dirty="0">
                <a:solidFill>
                  <a:schemeClr val="bg2">
                    <a:lumMod val="25000"/>
                  </a:schemeClr>
                </a:solidFill>
              </a:rPr>
              <a:t> </a:t>
            </a:r>
            <a:r>
              <a:rPr lang="hr-HR" dirty="0" err="1">
                <a:solidFill>
                  <a:schemeClr val="bg2">
                    <a:lumMod val="25000"/>
                  </a:schemeClr>
                </a:solidFill>
              </a:rPr>
              <a:t>in</a:t>
            </a:r>
            <a:r>
              <a:rPr lang="hr-HR" dirty="0">
                <a:solidFill>
                  <a:schemeClr val="bg2">
                    <a:lumMod val="25000"/>
                  </a:schemeClr>
                </a:solidFill>
              </a:rPr>
              <a:t> </a:t>
            </a:r>
            <a:r>
              <a:rPr lang="hr-HR" dirty="0" err="1">
                <a:solidFill>
                  <a:srgbClr val="FF0000"/>
                </a:solidFill>
              </a:rPr>
              <a:t>Ukraine</a:t>
            </a:r>
            <a:endParaRPr lang="en-US" dirty="0">
              <a:solidFill>
                <a:srgbClr val="FF0000"/>
              </a:solidFill>
            </a:endParaRPr>
          </a:p>
        </p:txBody>
      </p:sp>
      <p:pic>
        <p:nvPicPr>
          <p:cNvPr id="15" name="Slika 14">
            <a:extLst>
              <a:ext uri="{FF2B5EF4-FFF2-40B4-BE49-F238E27FC236}">
                <a16:creationId xmlns:a16="http://schemas.microsoft.com/office/drawing/2014/main" id="{BDCB32B2-7166-40D1-AED3-7C30359A5B2D}"/>
              </a:ext>
            </a:extLst>
          </p:cNvPr>
          <p:cNvPicPr>
            <a:picLocks noChangeAspect="1"/>
          </p:cNvPicPr>
          <p:nvPr/>
        </p:nvPicPr>
        <p:blipFill>
          <a:blip r:embed="rId4"/>
          <a:stretch>
            <a:fillRect/>
          </a:stretch>
        </p:blipFill>
        <p:spPr>
          <a:xfrm>
            <a:off x="19878" y="1930908"/>
            <a:ext cx="4234070" cy="4160937"/>
          </a:xfrm>
          <a:prstGeom prst="rect">
            <a:avLst/>
          </a:prstGeom>
        </p:spPr>
      </p:pic>
      <p:pic>
        <p:nvPicPr>
          <p:cNvPr id="16" name="Slika 15">
            <a:extLst>
              <a:ext uri="{FF2B5EF4-FFF2-40B4-BE49-F238E27FC236}">
                <a16:creationId xmlns:a16="http://schemas.microsoft.com/office/drawing/2014/main" id="{C7B68B5B-B10E-433B-B833-E54A3619EC4A}"/>
              </a:ext>
            </a:extLst>
          </p:cNvPr>
          <p:cNvPicPr>
            <a:picLocks noChangeAspect="1"/>
          </p:cNvPicPr>
          <p:nvPr/>
        </p:nvPicPr>
        <p:blipFill>
          <a:blip r:embed="rId5"/>
          <a:stretch>
            <a:fillRect/>
          </a:stretch>
        </p:blipFill>
        <p:spPr>
          <a:xfrm>
            <a:off x="8080234" y="1997763"/>
            <a:ext cx="4091888" cy="4094081"/>
          </a:xfrm>
          <a:prstGeom prst="rect">
            <a:avLst/>
          </a:prstGeom>
        </p:spPr>
      </p:pic>
      <p:sp>
        <p:nvSpPr>
          <p:cNvPr id="17" name="Text Box 4">
            <a:extLst>
              <a:ext uri="{FF2B5EF4-FFF2-40B4-BE49-F238E27FC236}">
                <a16:creationId xmlns:a16="http://schemas.microsoft.com/office/drawing/2014/main" id="{D2B61441-587C-42D9-B0C5-ECEF4E5A3883}"/>
              </a:ext>
            </a:extLst>
          </p:cNvPr>
          <p:cNvSpPr txBox="1">
            <a:spLocks noChangeArrowheads="1"/>
          </p:cNvSpPr>
          <p:nvPr/>
        </p:nvSpPr>
        <p:spPr bwMode="auto">
          <a:xfrm>
            <a:off x="7987750" y="6154162"/>
            <a:ext cx="3095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50000"/>
              </a:spcBef>
              <a:buClrTx/>
              <a:buSzTx/>
              <a:buFontTx/>
              <a:buNone/>
            </a:pPr>
            <a:r>
              <a:rPr lang="en-US" altLang="sr-Latn-RS" sz="1200" dirty="0"/>
              <a:t>Source: </a:t>
            </a:r>
            <a:r>
              <a:rPr lang="en-US" altLang="sr-Latn-RS" sz="1200" dirty="0" err="1"/>
              <a:t>Ukranian</a:t>
            </a:r>
            <a:r>
              <a:rPr lang="en-US" altLang="sr-Latn-RS" sz="1200" dirty="0"/>
              <a:t> National Bank</a:t>
            </a:r>
          </a:p>
        </p:txBody>
      </p:sp>
    </p:spTree>
    <p:extLst>
      <p:ext uri="{BB962C8B-B14F-4D97-AF65-F5344CB8AC3E}">
        <p14:creationId xmlns:p14="http://schemas.microsoft.com/office/powerpoint/2010/main" val="1126038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58850" y="595582"/>
            <a:ext cx="10267949" cy="428836"/>
          </a:xfrm>
        </p:spPr>
        <p:txBody>
          <a:bodyPr/>
          <a:lstStyle/>
          <a:p>
            <a:r>
              <a:rPr lang="hr-HR"/>
              <a:t>Some </a:t>
            </a:r>
            <a:r>
              <a:rPr lang="hr-HR" dirty="0" err="1"/>
              <a:t>lessons</a:t>
            </a:r>
            <a:r>
              <a:rPr lang="hr-HR" dirty="0"/>
              <a:t> </a:t>
            </a:r>
            <a:r>
              <a:rPr lang="hr-HR" dirty="0" err="1"/>
              <a:t>from</a:t>
            </a:r>
            <a:r>
              <a:rPr lang="hr-HR" dirty="0"/>
              <a:t> </a:t>
            </a:r>
            <a:r>
              <a:rPr lang="hr-HR" dirty="0" err="1"/>
              <a:t>the</a:t>
            </a:r>
            <a:r>
              <a:rPr lang="hr-HR" dirty="0"/>
              <a:t> </a:t>
            </a:r>
            <a:r>
              <a:rPr lang="hr-HR" dirty="0" err="1"/>
              <a:t>war</a:t>
            </a:r>
            <a:r>
              <a:rPr lang="hr-HR" dirty="0"/>
              <a:t> </a:t>
            </a:r>
            <a:r>
              <a:rPr lang="hr-HR" dirty="0" err="1"/>
              <a:t>and</a:t>
            </a:r>
            <a:r>
              <a:rPr lang="hr-HR" dirty="0"/>
              <a:t> </a:t>
            </a:r>
            <a:r>
              <a:rPr lang="hr-HR" dirty="0" err="1"/>
              <a:t>aftermath</a:t>
            </a:r>
            <a:r>
              <a:rPr lang="hr-HR" dirty="0"/>
              <a:t> </a:t>
            </a:r>
            <a:r>
              <a:rPr lang="hr-HR" dirty="0" err="1"/>
              <a:t>of</a:t>
            </a:r>
            <a:r>
              <a:rPr lang="hr-HR" dirty="0"/>
              <a:t> </a:t>
            </a:r>
            <a:r>
              <a:rPr lang="hr-HR" dirty="0" err="1"/>
              <a:t>the</a:t>
            </a:r>
            <a:r>
              <a:rPr lang="hr-HR" dirty="0"/>
              <a:t> </a:t>
            </a:r>
            <a:r>
              <a:rPr lang="hr-HR" dirty="0" err="1"/>
              <a:t>war</a:t>
            </a:r>
            <a:endParaRPr lang="hr-HR" dirty="0"/>
          </a:p>
        </p:txBody>
      </p:sp>
      <p:sp>
        <p:nvSpPr>
          <p:cNvPr id="3" name="Rezervirano mjesto sadržaja 2"/>
          <p:cNvSpPr>
            <a:spLocks noGrp="1"/>
          </p:cNvSpPr>
          <p:nvPr>
            <p:ph idx="1"/>
          </p:nvPr>
        </p:nvSpPr>
        <p:spPr>
          <a:xfrm>
            <a:off x="958851" y="1303020"/>
            <a:ext cx="10528299" cy="4744980"/>
          </a:xfrm>
        </p:spPr>
        <p:txBody>
          <a:bodyPr>
            <a:normAutofit/>
          </a:bodyPr>
          <a:lstStyle/>
          <a:p>
            <a:pPr marL="342900" lvl="0" indent="-342900" fontAlgn="base">
              <a:lnSpc>
                <a:spcPct val="110000"/>
              </a:lnSpc>
              <a:buFont typeface="Arial" panose="020B0604020202020204" pitchFamily="34" charset="0"/>
              <a:buChar char="•"/>
              <a:tabLst>
                <a:tab pos="457200" algn="l"/>
              </a:tabLst>
            </a:pPr>
            <a:r>
              <a:rPr lang="en-GB" dirty="0">
                <a:solidFill>
                  <a:schemeClr val="tx1">
                    <a:lumMod val="75000"/>
                  </a:schemeClr>
                </a:solidFill>
                <a:effectLst/>
                <a:latin typeface="+mj-lt"/>
                <a:ea typeface="Times New Roman" panose="02020603050405020304" pitchFamily="18" charset="0"/>
                <a:cs typeface="Times New Roman" panose="02020603050405020304" pitchFamily="18" charset="0"/>
              </a:rPr>
              <a:t>War – even a very destructive one - does not bring permanent ruin</a:t>
            </a:r>
            <a:endParaRPr lang="hr-HR" dirty="0">
              <a:solidFill>
                <a:schemeClr val="tx1">
                  <a:lumMod val="75000"/>
                </a:schemeClr>
              </a:solidFill>
              <a:effectLst/>
              <a:latin typeface="+mj-lt"/>
              <a:ea typeface="Calibri" panose="020F0502020204030204" pitchFamily="34" charset="0"/>
              <a:cs typeface="Times New Roman" panose="02020603050405020304" pitchFamily="18" charset="0"/>
            </a:endParaRPr>
          </a:p>
          <a:p>
            <a:pPr marL="800100" lvl="1" indent="-342900" fontAlgn="base">
              <a:lnSpc>
                <a:spcPct val="110000"/>
              </a:lnSpc>
              <a:buFont typeface="Courier New" panose="02070309020205020404" pitchFamily="49" charset="0"/>
              <a:buChar char="o"/>
              <a:tabLst>
                <a:tab pos="914400" algn="l"/>
              </a:tabLst>
            </a:pPr>
            <a:r>
              <a:rPr lang="en-GB" dirty="0">
                <a:solidFill>
                  <a:schemeClr val="tx1">
                    <a:lumMod val="75000"/>
                  </a:schemeClr>
                </a:solidFill>
                <a:effectLst/>
                <a:latin typeface="+mj-lt"/>
                <a:ea typeface="Times New Roman" panose="02020603050405020304" pitchFamily="18" charset="0"/>
                <a:cs typeface="Times New Roman" panose="02020603050405020304" pitchFamily="18" charset="0"/>
              </a:rPr>
              <a:t>„Phoenix miracles” are even somewhat of a norm as multitude of </a:t>
            </a:r>
            <a:r>
              <a:rPr lang="hr-HR" dirty="0" err="1">
                <a:solidFill>
                  <a:schemeClr val="tx1">
                    <a:lumMod val="75000"/>
                  </a:schemeClr>
                </a:solidFill>
                <a:effectLst/>
                <a:latin typeface="+mj-lt"/>
                <a:ea typeface="Times New Roman" panose="02020603050405020304" pitchFamily="18" charset="0"/>
                <a:cs typeface="Times New Roman" panose="02020603050405020304" pitchFamily="18" charset="0"/>
              </a:rPr>
              <a:t>factor</a:t>
            </a:r>
            <a:r>
              <a:rPr lang="en-GB" dirty="0">
                <a:solidFill>
                  <a:schemeClr val="tx1">
                    <a:lumMod val="75000"/>
                  </a:schemeClr>
                </a:solidFill>
                <a:effectLst/>
                <a:latin typeface="+mj-lt"/>
                <a:ea typeface="Times New Roman" panose="02020603050405020304" pitchFamily="18" charset="0"/>
                <a:cs typeface="Times New Roman" panose="02020603050405020304" pitchFamily="18" charset="0"/>
              </a:rPr>
              <a:t>s pushes-up growth</a:t>
            </a:r>
            <a:endParaRPr lang="hr-HR" dirty="0">
              <a:solidFill>
                <a:schemeClr val="tx1">
                  <a:lumMod val="75000"/>
                </a:schemeClr>
              </a:solidFill>
              <a:effectLst/>
              <a:latin typeface="+mj-lt"/>
              <a:ea typeface="Calibri" panose="020F0502020204030204" pitchFamily="34" charset="0"/>
              <a:cs typeface="Times New Roman" panose="02020603050405020304" pitchFamily="18" charset="0"/>
            </a:endParaRPr>
          </a:p>
          <a:p>
            <a:pPr marL="342900" lvl="0" indent="-342900" fontAlgn="base">
              <a:lnSpc>
                <a:spcPct val="110000"/>
              </a:lnSpc>
              <a:buFont typeface="Arial" panose="020B0604020202020204" pitchFamily="34" charset="0"/>
              <a:buChar char="•"/>
              <a:tabLst>
                <a:tab pos="457200" algn="l"/>
              </a:tabLst>
            </a:pPr>
            <a:r>
              <a:rPr lang="en-GB" dirty="0">
                <a:solidFill>
                  <a:schemeClr val="tx1">
                    <a:lumMod val="75000"/>
                  </a:schemeClr>
                </a:solidFill>
                <a:effectLst/>
                <a:latin typeface="+mj-lt"/>
                <a:ea typeface="Times New Roman" panose="02020603050405020304" pitchFamily="18" charset="0"/>
                <a:cs typeface="Times New Roman" panose="02020603050405020304" pitchFamily="18" charset="0"/>
              </a:rPr>
              <a:t>However, structural reforms are needed in order to maximize the rebound</a:t>
            </a:r>
            <a:r>
              <a:rPr lang="hr-HR" dirty="0">
                <a:solidFill>
                  <a:schemeClr val="tx1">
                    <a:lumMod val="75000"/>
                  </a:schemeClr>
                </a:solidFill>
                <a:effectLst/>
                <a:latin typeface="+mj-lt"/>
                <a:ea typeface="Times New Roman" panose="02020603050405020304" pitchFamily="18" charset="0"/>
                <a:cs typeface="Times New Roman" panose="02020603050405020304" pitchFamily="18" charset="0"/>
              </a:rPr>
              <a:t> </a:t>
            </a:r>
            <a:r>
              <a:rPr lang="hr-HR" dirty="0" err="1">
                <a:solidFill>
                  <a:schemeClr val="tx1">
                    <a:lumMod val="75000"/>
                  </a:schemeClr>
                </a:solidFill>
                <a:effectLst/>
                <a:latin typeface="+mj-lt"/>
                <a:ea typeface="Times New Roman" panose="02020603050405020304" pitchFamily="18" charset="0"/>
                <a:cs typeface="Times New Roman" panose="02020603050405020304" pitchFamily="18" charset="0"/>
              </a:rPr>
              <a:t>and</a:t>
            </a:r>
            <a:r>
              <a:rPr lang="hr-HR" dirty="0">
                <a:solidFill>
                  <a:schemeClr val="tx1">
                    <a:lumMod val="75000"/>
                  </a:schemeClr>
                </a:solidFill>
                <a:effectLst/>
                <a:latin typeface="+mj-lt"/>
                <a:ea typeface="Times New Roman" panose="02020603050405020304" pitchFamily="18" charset="0"/>
                <a:cs typeface="Times New Roman" panose="02020603050405020304" pitchFamily="18" charset="0"/>
              </a:rPr>
              <a:t> make </a:t>
            </a:r>
            <a:r>
              <a:rPr lang="hr-HR" dirty="0" err="1">
                <a:solidFill>
                  <a:schemeClr val="tx1">
                    <a:lumMod val="75000"/>
                  </a:schemeClr>
                </a:solidFill>
                <a:effectLst/>
                <a:latin typeface="+mj-lt"/>
                <a:ea typeface="Times New Roman" panose="02020603050405020304" pitchFamily="18" charset="0"/>
                <a:cs typeface="Times New Roman" panose="02020603050405020304" pitchFamily="18" charset="0"/>
              </a:rPr>
              <a:t>it</a:t>
            </a:r>
            <a:r>
              <a:rPr lang="hr-HR" dirty="0">
                <a:solidFill>
                  <a:schemeClr val="tx1">
                    <a:lumMod val="75000"/>
                  </a:schemeClr>
                </a:solidFill>
                <a:effectLst/>
                <a:latin typeface="+mj-lt"/>
                <a:ea typeface="Times New Roman" panose="02020603050405020304" pitchFamily="18" charset="0"/>
                <a:cs typeface="Times New Roman" panose="02020603050405020304" pitchFamily="18" charset="0"/>
              </a:rPr>
              <a:t> </a:t>
            </a:r>
            <a:r>
              <a:rPr lang="hr-HR" dirty="0" err="1">
                <a:solidFill>
                  <a:schemeClr val="tx1">
                    <a:lumMod val="75000"/>
                  </a:schemeClr>
                </a:solidFill>
                <a:effectLst/>
                <a:latin typeface="+mj-lt"/>
                <a:ea typeface="Times New Roman" panose="02020603050405020304" pitchFamily="18" charset="0"/>
                <a:cs typeface="Times New Roman" panose="02020603050405020304" pitchFamily="18" charset="0"/>
              </a:rPr>
              <a:t>sustainable</a:t>
            </a:r>
            <a:endParaRPr lang="hr-HR" dirty="0">
              <a:solidFill>
                <a:schemeClr val="tx1">
                  <a:lumMod val="75000"/>
                </a:schemeClr>
              </a:solidFill>
              <a:latin typeface="+mj-lt"/>
              <a:ea typeface="Times New Roman" panose="02020603050405020304" pitchFamily="18" charset="0"/>
              <a:cs typeface="Times New Roman" panose="02020603050405020304" pitchFamily="18" charset="0"/>
            </a:endParaRPr>
          </a:p>
          <a:p>
            <a:pPr marL="1110881" lvl="1" indent="-342900">
              <a:lnSpc>
                <a:spcPct val="110000"/>
              </a:lnSpc>
              <a:buFont typeface="Arial" panose="020B0604020202020204" pitchFamily="34" charset="0"/>
              <a:buChar char="•"/>
              <a:tabLst>
                <a:tab pos="457200" algn="l"/>
              </a:tabLst>
            </a:pPr>
            <a:r>
              <a:rPr lang="hr-HR" dirty="0" err="1">
                <a:solidFill>
                  <a:schemeClr val="tx1">
                    <a:lumMod val="75000"/>
                  </a:schemeClr>
                </a:solidFill>
                <a:effectLst/>
                <a:latin typeface="+mj-lt"/>
                <a:ea typeface="Calibri" panose="020F0502020204030204" pitchFamily="34" charset="0"/>
                <a:cs typeface="Times New Roman" panose="02020603050405020304" pitchFamily="18" charset="0"/>
              </a:rPr>
              <a:t>likely</a:t>
            </a:r>
            <a:r>
              <a:rPr lang="hr-HR" dirty="0">
                <a:solidFill>
                  <a:schemeClr val="tx1">
                    <a:lumMod val="75000"/>
                  </a:schemeClr>
                </a:solidFill>
                <a:effectLst/>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effectLst/>
                <a:latin typeface="+mj-lt"/>
                <a:ea typeface="Calibri" panose="020F0502020204030204" pitchFamily="34" charset="0"/>
                <a:cs typeface="Times New Roman" panose="02020603050405020304" pitchFamily="18" charset="0"/>
              </a:rPr>
              <a:t>problems</a:t>
            </a:r>
            <a:r>
              <a:rPr lang="hr-HR" dirty="0">
                <a:solidFill>
                  <a:schemeClr val="tx1">
                    <a:lumMod val="75000"/>
                  </a:schemeClr>
                </a:solidFill>
                <a:effectLst/>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effectLst/>
                <a:latin typeface="+mj-lt"/>
                <a:ea typeface="Calibri" panose="020F0502020204030204" pitchFamily="34" charset="0"/>
                <a:cs typeface="Times New Roman" panose="02020603050405020304" pitchFamily="18" charset="0"/>
              </a:rPr>
              <a:t>after</a:t>
            </a:r>
            <a:r>
              <a:rPr lang="hr-HR" dirty="0">
                <a:solidFill>
                  <a:schemeClr val="tx1">
                    <a:lumMod val="75000"/>
                  </a:schemeClr>
                </a:solidFill>
                <a:effectLst/>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effectLst/>
                <a:latin typeface="+mj-lt"/>
                <a:ea typeface="Calibri" panose="020F0502020204030204" pitchFamily="34" charset="0"/>
                <a:cs typeface="Times New Roman" panose="02020603050405020304" pitchFamily="18" charset="0"/>
              </a:rPr>
              <a:t>the</a:t>
            </a:r>
            <a:r>
              <a:rPr lang="hr-HR" dirty="0">
                <a:solidFill>
                  <a:schemeClr val="tx1">
                    <a:lumMod val="75000"/>
                  </a:schemeClr>
                </a:solidFill>
                <a:effectLst/>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effectLst/>
                <a:latin typeface="+mj-lt"/>
                <a:ea typeface="Calibri" panose="020F0502020204030204" pitchFamily="34" charset="0"/>
                <a:cs typeface="Times New Roman" panose="02020603050405020304" pitchFamily="18" charset="0"/>
              </a:rPr>
              <a:t>war</a:t>
            </a:r>
            <a:endParaRPr lang="hr-HR" dirty="0">
              <a:solidFill>
                <a:schemeClr val="tx1">
                  <a:lumMod val="75000"/>
                </a:schemeClr>
              </a:solidFill>
              <a:effectLst/>
              <a:latin typeface="+mj-lt"/>
              <a:ea typeface="Calibri" panose="020F0502020204030204" pitchFamily="34" charset="0"/>
              <a:cs typeface="Times New Roman" panose="02020603050405020304" pitchFamily="18" charset="0"/>
            </a:endParaRPr>
          </a:p>
          <a:p>
            <a:pPr marL="1494871" lvl="2" indent="-342900">
              <a:lnSpc>
                <a:spcPct val="110000"/>
              </a:lnSpc>
              <a:buFont typeface="Arial" panose="020B0604020202020204" pitchFamily="34" charset="0"/>
              <a:buChar char="•"/>
              <a:tabLst>
                <a:tab pos="457200" algn="l"/>
              </a:tabLst>
            </a:pPr>
            <a:r>
              <a:rPr lang="hr-HR" dirty="0" err="1">
                <a:solidFill>
                  <a:schemeClr val="tx1">
                    <a:lumMod val="75000"/>
                  </a:schemeClr>
                </a:solidFill>
                <a:latin typeface="+mj-lt"/>
                <a:ea typeface="Calibri" panose="020F0502020204030204" pitchFamily="34" charset="0"/>
                <a:cs typeface="Times New Roman" panose="02020603050405020304" pitchFamily="18" charset="0"/>
              </a:rPr>
              <a:t>destroyed</a:t>
            </a:r>
            <a:r>
              <a:rPr lang="hr-HR" dirty="0">
                <a:solidFill>
                  <a:schemeClr val="tx1">
                    <a:lumMod val="75000"/>
                  </a:schemeClr>
                </a:solidFill>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latin typeface="+mj-lt"/>
                <a:ea typeface="Calibri" panose="020F0502020204030204" pitchFamily="34" charset="0"/>
                <a:cs typeface="Times New Roman" panose="02020603050405020304" pitchFamily="18" charset="0"/>
              </a:rPr>
              <a:t>assets</a:t>
            </a:r>
            <a:r>
              <a:rPr lang="hr-HR" dirty="0">
                <a:solidFill>
                  <a:schemeClr val="tx1">
                    <a:lumMod val="75000"/>
                  </a:schemeClr>
                </a:solidFill>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latin typeface="+mj-lt"/>
                <a:ea typeface="Calibri" panose="020F0502020204030204" pitchFamily="34" charset="0"/>
                <a:cs typeface="Times New Roman" panose="02020603050405020304" pitchFamily="18" charset="0"/>
              </a:rPr>
              <a:t>spill-over</a:t>
            </a:r>
            <a:r>
              <a:rPr lang="hr-HR" dirty="0">
                <a:solidFill>
                  <a:schemeClr val="tx1">
                    <a:lumMod val="75000"/>
                  </a:schemeClr>
                </a:solidFill>
                <a:latin typeface="+mj-lt"/>
                <a:ea typeface="Calibri" panose="020F0502020204030204" pitchFamily="34" charset="0"/>
                <a:cs typeface="Times New Roman" panose="02020603050405020304" pitchFamily="18" charset="0"/>
              </a:rPr>
              <a:t> to </a:t>
            </a:r>
            <a:r>
              <a:rPr lang="hr-HR" dirty="0" err="1">
                <a:solidFill>
                  <a:schemeClr val="tx1">
                    <a:lumMod val="75000"/>
                  </a:schemeClr>
                </a:solidFill>
                <a:latin typeface="+mj-lt"/>
                <a:ea typeface="Calibri" panose="020F0502020204030204" pitchFamily="34" charset="0"/>
                <a:cs typeface="Times New Roman" panose="02020603050405020304" pitchFamily="18" charset="0"/>
              </a:rPr>
              <a:t>good</a:t>
            </a:r>
            <a:r>
              <a:rPr lang="hr-HR" dirty="0">
                <a:solidFill>
                  <a:schemeClr val="tx1">
                    <a:lumMod val="75000"/>
                  </a:schemeClr>
                </a:solidFill>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latin typeface="+mj-lt"/>
                <a:ea typeface="Calibri" panose="020F0502020204030204" pitchFamily="34" charset="0"/>
                <a:cs typeface="Times New Roman" panose="02020603050405020304" pitchFamily="18" charset="0"/>
              </a:rPr>
              <a:t>assets</a:t>
            </a:r>
            <a:r>
              <a:rPr lang="hr-HR" dirty="0">
                <a:solidFill>
                  <a:schemeClr val="tx1">
                    <a:lumMod val="75000"/>
                  </a:schemeClr>
                </a:solidFill>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latin typeface="+mj-lt"/>
                <a:ea typeface="Calibri" panose="020F0502020204030204" pitchFamily="34" charset="0"/>
                <a:cs typeface="Times New Roman" panose="02020603050405020304" pitchFamily="18" charset="0"/>
              </a:rPr>
              <a:t>thru</a:t>
            </a:r>
            <a:r>
              <a:rPr lang="hr-HR" dirty="0">
                <a:solidFill>
                  <a:schemeClr val="tx1">
                    <a:lumMod val="75000"/>
                  </a:schemeClr>
                </a:solidFill>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latin typeface="+mj-lt"/>
                <a:ea typeface="Calibri" panose="020F0502020204030204" pitchFamily="34" charset="0"/>
                <a:cs typeface="Times New Roman" panose="02020603050405020304" pitchFamily="18" charset="0"/>
              </a:rPr>
              <a:t>the</a:t>
            </a:r>
            <a:r>
              <a:rPr lang="hr-HR" dirty="0">
                <a:solidFill>
                  <a:schemeClr val="tx1">
                    <a:lumMod val="75000"/>
                  </a:schemeClr>
                </a:solidFill>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latin typeface="+mj-lt"/>
                <a:ea typeface="Calibri" panose="020F0502020204030204" pitchFamily="34" charset="0"/>
                <a:cs typeface="Times New Roman" panose="02020603050405020304" pitchFamily="18" charset="0"/>
              </a:rPr>
              <a:t>banking</a:t>
            </a:r>
            <a:r>
              <a:rPr lang="hr-HR" dirty="0">
                <a:solidFill>
                  <a:schemeClr val="tx1">
                    <a:lumMod val="75000"/>
                  </a:schemeClr>
                </a:solidFill>
                <a:latin typeface="+mj-lt"/>
                <a:ea typeface="Calibri" panose="020F0502020204030204" pitchFamily="34" charset="0"/>
                <a:cs typeface="Times New Roman" panose="02020603050405020304" pitchFamily="18" charset="0"/>
              </a:rPr>
              <a:t> system </a:t>
            </a:r>
            <a:r>
              <a:rPr lang="hr-HR" dirty="0" err="1">
                <a:solidFill>
                  <a:schemeClr val="tx1">
                    <a:lumMod val="75000"/>
                  </a:schemeClr>
                </a:solidFill>
                <a:latin typeface="+mj-lt"/>
                <a:ea typeface="Calibri" panose="020F0502020204030204" pitchFamily="34" charset="0"/>
                <a:cs typeface="Times New Roman" panose="02020603050405020304" pitchFamily="18" charset="0"/>
              </a:rPr>
              <a:t>exposures</a:t>
            </a:r>
            <a:endParaRPr lang="hr-HR" dirty="0">
              <a:solidFill>
                <a:schemeClr val="tx1">
                  <a:lumMod val="75000"/>
                </a:schemeClr>
              </a:solidFill>
              <a:latin typeface="+mj-lt"/>
              <a:ea typeface="Calibri" panose="020F0502020204030204" pitchFamily="34" charset="0"/>
              <a:cs typeface="Times New Roman" panose="02020603050405020304" pitchFamily="18" charset="0"/>
            </a:endParaRPr>
          </a:p>
          <a:p>
            <a:pPr marL="1494871" lvl="2" indent="-342900">
              <a:lnSpc>
                <a:spcPct val="110000"/>
              </a:lnSpc>
              <a:buFont typeface="Arial" panose="020B0604020202020204" pitchFamily="34" charset="0"/>
              <a:buChar char="•"/>
              <a:tabLst>
                <a:tab pos="457200" algn="l"/>
              </a:tabLst>
            </a:pPr>
            <a:r>
              <a:rPr lang="hr-HR" dirty="0" err="1">
                <a:solidFill>
                  <a:schemeClr val="tx1">
                    <a:lumMod val="75000"/>
                  </a:schemeClr>
                </a:solidFill>
                <a:latin typeface="+mj-lt"/>
                <a:ea typeface="Calibri" panose="020F0502020204030204" pitchFamily="34" charset="0"/>
                <a:cs typeface="Times New Roman" panose="02020603050405020304" pitchFamily="18" charset="0"/>
              </a:rPr>
              <a:t>elevated</a:t>
            </a:r>
            <a:r>
              <a:rPr lang="hr-HR" dirty="0">
                <a:solidFill>
                  <a:schemeClr val="tx1">
                    <a:lumMod val="75000"/>
                  </a:schemeClr>
                </a:solidFill>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latin typeface="+mj-lt"/>
                <a:ea typeface="Calibri" panose="020F0502020204030204" pitchFamily="34" charset="0"/>
                <a:cs typeface="Times New Roman" panose="02020603050405020304" pitchFamily="18" charset="0"/>
              </a:rPr>
              <a:t>public</a:t>
            </a:r>
            <a:r>
              <a:rPr lang="hr-HR" dirty="0">
                <a:solidFill>
                  <a:schemeClr val="tx1">
                    <a:lumMod val="75000"/>
                  </a:schemeClr>
                </a:solidFill>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latin typeface="+mj-lt"/>
                <a:ea typeface="Calibri" panose="020F0502020204030204" pitchFamily="34" charset="0"/>
                <a:cs typeface="Times New Roman" panose="02020603050405020304" pitchFamily="18" charset="0"/>
              </a:rPr>
              <a:t>debt</a:t>
            </a:r>
            <a:endParaRPr lang="hr-HR" dirty="0">
              <a:solidFill>
                <a:schemeClr val="tx1">
                  <a:lumMod val="75000"/>
                </a:schemeClr>
              </a:solidFill>
              <a:latin typeface="+mj-lt"/>
              <a:ea typeface="Calibri" panose="020F0502020204030204" pitchFamily="34" charset="0"/>
              <a:cs typeface="Times New Roman" panose="02020603050405020304" pitchFamily="18" charset="0"/>
            </a:endParaRPr>
          </a:p>
          <a:p>
            <a:pPr marL="1494871" lvl="2" indent="-342900">
              <a:lnSpc>
                <a:spcPct val="110000"/>
              </a:lnSpc>
              <a:buFont typeface="Arial" panose="020B0604020202020204" pitchFamily="34" charset="0"/>
              <a:buChar char="•"/>
              <a:tabLst>
                <a:tab pos="457200" algn="l"/>
              </a:tabLst>
            </a:pPr>
            <a:r>
              <a:rPr lang="hr-HR" dirty="0" err="1">
                <a:solidFill>
                  <a:schemeClr val="tx1">
                    <a:lumMod val="75000"/>
                  </a:schemeClr>
                </a:solidFill>
                <a:effectLst/>
                <a:latin typeface="+mj-lt"/>
                <a:ea typeface="Calibri" panose="020F0502020204030204" pitchFamily="34" charset="0"/>
                <a:cs typeface="Times New Roman" panose="02020603050405020304" pitchFamily="18" charset="0"/>
              </a:rPr>
              <a:t>low</a:t>
            </a:r>
            <a:r>
              <a:rPr lang="hr-HR" dirty="0">
                <a:solidFill>
                  <a:schemeClr val="tx1">
                    <a:lumMod val="75000"/>
                  </a:schemeClr>
                </a:solidFill>
                <a:effectLst/>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effectLst/>
                <a:latin typeface="+mj-lt"/>
                <a:ea typeface="Calibri" panose="020F0502020204030204" pitchFamily="34" charset="0"/>
                <a:cs typeface="Times New Roman" panose="02020603050405020304" pitchFamily="18" charset="0"/>
              </a:rPr>
              <a:t>labour</a:t>
            </a:r>
            <a:r>
              <a:rPr lang="hr-HR" dirty="0">
                <a:solidFill>
                  <a:schemeClr val="tx1">
                    <a:lumMod val="75000"/>
                  </a:schemeClr>
                </a:solidFill>
                <a:effectLst/>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effectLst/>
                <a:latin typeface="+mj-lt"/>
                <a:ea typeface="Calibri" panose="020F0502020204030204" pitchFamily="34" charset="0"/>
                <a:cs typeface="Times New Roman" panose="02020603050405020304" pitchFamily="18" charset="0"/>
              </a:rPr>
              <a:t>force</a:t>
            </a:r>
            <a:r>
              <a:rPr lang="hr-HR" dirty="0">
                <a:solidFill>
                  <a:schemeClr val="tx1">
                    <a:lumMod val="75000"/>
                  </a:schemeClr>
                </a:solidFill>
                <a:effectLst/>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effectLst/>
                <a:latin typeface="+mj-lt"/>
                <a:ea typeface="Calibri" panose="020F0502020204030204" pitchFamily="34" charset="0"/>
                <a:cs typeface="Times New Roman" panose="02020603050405020304" pitchFamily="18" charset="0"/>
              </a:rPr>
              <a:t>participation</a:t>
            </a:r>
            <a:r>
              <a:rPr lang="hr-HR" dirty="0">
                <a:solidFill>
                  <a:schemeClr val="tx1">
                    <a:lumMod val="75000"/>
                  </a:schemeClr>
                </a:solidFill>
                <a:effectLst/>
                <a:latin typeface="+mj-lt"/>
                <a:ea typeface="Calibri" panose="020F0502020204030204" pitchFamily="34" charset="0"/>
                <a:cs typeface="Times New Roman" panose="02020603050405020304" pitchFamily="18" charset="0"/>
              </a:rPr>
              <a:t> rate (</a:t>
            </a:r>
            <a:r>
              <a:rPr lang="hr-HR" dirty="0" err="1">
                <a:solidFill>
                  <a:schemeClr val="tx1">
                    <a:lumMod val="75000"/>
                  </a:schemeClr>
                </a:solidFill>
                <a:effectLst/>
                <a:latin typeface="+mj-lt"/>
                <a:ea typeface="Calibri" panose="020F0502020204030204" pitchFamily="34" charset="0"/>
                <a:cs typeface="Times New Roman" panose="02020603050405020304" pitchFamily="18" charset="0"/>
              </a:rPr>
              <a:t>emmigration</a:t>
            </a:r>
            <a:r>
              <a:rPr lang="hr-HR" dirty="0">
                <a:solidFill>
                  <a:schemeClr val="tx1">
                    <a:lumMod val="75000"/>
                  </a:schemeClr>
                </a:solidFill>
                <a:effectLst/>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effectLst/>
                <a:latin typeface="+mj-lt"/>
                <a:ea typeface="Calibri" panose="020F0502020204030204" pitchFamily="34" charset="0"/>
                <a:cs typeface="Times New Roman" panose="02020603050405020304" pitchFamily="18" charset="0"/>
              </a:rPr>
              <a:t>brain</a:t>
            </a:r>
            <a:r>
              <a:rPr lang="hr-HR" dirty="0">
                <a:solidFill>
                  <a:schemeClr val="tx1">
                    <a:lumMod val="75000"/>
                  </a:schemeClr>
                </a:solidFill>
                <a:effectLst/>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effectLst/>
                <a:latin typeface="+mj-lt"/>
                <a:ea typeface="Calibri" panose="020F0502020204030204" pitchFamily="34" charset="0"/>
                <a:cs typeface="Times New Roman" panose="02020603050405020304" pitchFamily="18" charset="0"/>
              </a:rPr>
              <a:t>drain</a:t>
            </a:r>
            <a:r>
              <a:rPr lang="hr-HR" dirty="0">
                <a:solidFill>
                  <a:schemeClr val="tx1">
                    <a:lumMod val="75000"/>
                  </a:schemeClr>
                </a:solidFill>
                <a:effectLst/>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effectLst/>
                <a:latin typeface="+mj-lt"/>
                <a:ea typeface="Calibri" panose="020F0502020204030204" pitchFamily="34" charset="0"/>
                <a:cs typeface="Times New Roman" panose="02020603050405020304" pitchFamily="18" charset="0"/>
              </a:rPr>
              <a:t>war</a:t>
            </a:r>
            <a:r>
              <a:rPr lang="hr-HR" dirty="0">
                <a:solidFill>
                  <a:schemeClr val="tx1">
                    <a:lumMod val="75000"/>
                  </a:schemeClr>
                </a:solidFill>
                <a:effectLst/>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effectLst/>
                <a:latin typeface="+mj-lt"/>
                <a:ea typeface="Calibri" panose="020F0502020204030204" pitchFamily="34" charset="0"/>
                <a:cs typeface="Times New Roman" panose="02020603050405020304" pitchFamily="18" charset="0"/>
              </a:rPr>
              <a:t>veterans</a:t>
            </a:r>
            <a:r>
              <a:rPr lang="hr-HR" dirty="0">
                <a:solidFill>
                  <a:schemeClr val="tx1">
                    <a:lumMod val="75000"/>
                  </a:schemeClr>
                </a:solidFill>
                <a:effectLst/>
                <a:latin typeface="+mj-lt"/>
                <a:ea typeface="Calibri" panose="020F0502020204030204" pitchFamily="34" charset="0"/>
                <a:cs typeface="Times New Roman" panose="02020603050405020304" pitchFamily="18" charset="0"/>
              </a:rPr>
              <a:t>...)</a:t>
            </a:r>
          </a:p>
          <a:p>
            <a:pPr marL="1494871" lvl="2" indent="-342900">
              <a:lnSpc>
                <a:spcPct val="110000"/>
              </a:lnSpc>
              <a:buFont typeface="Arial" panose="020B0604020202020204" pitchFamily="34" charset="0"/>
              <a:buChar char="•"/>
              <a:tabLst>
                <a:tab pos="457200" algn="l"/>
              </a:tabLst>
            </a:pPr>
            <a:r>
              <a:rPr lang="hr-HR" dirty="0" err="1">
                <a:solidFill>
                  <a:schemeClr val="tx1">
                    <a:lumMod val="75000"/>
                  </a:schemeClr>
                </a:solidFill>
                <a:latin typeface="+mj-lt"/>
                <a:ea typeface="Calibri" panose="020F0502020204030204" pitchFamily="34" charset="0"/>
                <a:cs typeface="Times New Roman" panose="02020603050405020304" pitchFamily="18" charset="0"/>
              </a:rPr>
              <a:t>macroeconomic</a:t>
            </a:r>
            <a:r>
              <a:rPr lang="hr-HR" dirty="0">
                <a:solidFill>
                  <a:schemeClr val="tx1">
                    <a:lumMod val="75000"/>
                  </a:schemeClr>
                </a:solidFill>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latin typeface="+mj-lt"/>
                <a:ea typeface="Calibri" panose="020F0502020204030204" pitchFamily="34" charset="0"/>
                <a:cs typeface="Times New Roman" panose="02020603050405020304" pitchFamily="18" charset="0"/>
              </a:rPr>
              <a:t>instability</a:t>
            </a:r>
            <a:r>
              <a:rPr lang="hr-HR" dirty="0">
                <a:solidFill>
                  <a:schemeClr val="tx1">
                    <a:lumMod val="75000"/>
                  </a:schemeClr>
                </a:solidFill>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latin typeface="+mj-lt"/>
                <a:ea typeface="Calibri" panose="020F0502020204030204" pitchFamily="34" charset="0"/>
                <a:cs typeface="Times New Roman" panose="02020603050405020304" pitchFamily="18" charset="0"/>
              </a:rPr>
              <a:t>inflation</a:t>
            </a:r>
            <a:r>
              <a:rPr lang="hr-HR" dirty="0">
                <a:solidFill>
                  <a:schemeClr val="tx1">
                    <a:lumMod val="75000"/>
                  </a:schemeClr>
                </a:solidFill>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latin typeface="+mj-lt"/>
                <a:ea typeface="Calibri" panose="020F0502020204030204" pitchFamily="34" charset="0"/>
                <a:cs typeface="Times New Roman" panose="02020603050405020304" pitchFamily="18" charset="0"/>
              </a:rPr>
              <a:t>exchange</a:t>
            </a:r>
            <a:r>
              <a:rPr lang="hr-HR" dirty="0">
                <a:solidFill>
                  <a:schemeClr val="tx1">
                    <a:lumMod val="75000"/>
                  </a:schemeClr>
                </a:solidFill>
                <a:latin typeface="+mj-lt"/>
                <a:ea typeface="Calibri" panose="020F0502020204030204" pitchFamily="34" charset="0"/>
                <a:cs typeface="Times New Roman" panose="02020603050405020304" pitchFamily="18" charset="0"/>
              </a:rPr>
              <a:t> rate</a:t>
            </a:r>
          </a:p>
          <a:p>
            <a:pPr marL="1494871" lvl="2" indent="-342900">
              <a:lnSpc>
                <a:spcPct val="110000"/>
              </a:lnSpc>
              <a:buFont typeface="Arial" panose="020B0604020202020204" pitchFamily="34" charset="0"/>
              <a:buChar char="•"/>
              <a:tabLst>
                <a:tab pos="457200" algn="l"/>
              </a:tabLst>
            </a:pPr>
            <a:r>
              <a:rPr lang="hr-HR" dirty="0" err="1">
                <a:solidFill>
                  <a:schemeClr val="tx1">
                    <a:lumMod val="75000"/>
                  </a:schemeClr>
                </a:solidFill>
                <a:effectLst/>
                <a:latin typeface="+mj-lt"/>
                <a:ea typeface="Calibri" panose="020F0502020204030204" pitchFamily="34" charset="0"/>
                <a:cs typeface="Times New Roman" panose="02020603050405020304" pitchFamily="18" charset="0"/>
              </a:rPr>
              <a:t>currency</a:t>
            </a:r>
            <a:r>
              <a:rPr lang="hr-HR" dirty="0">
                <a:solidFill>
                  <a:schemeClr val="tx1">
                    <a:lumMod val="75000"/>
                  </a:schemeClr>
                </a:solidFill>
                <a:effectLst/>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effectLst/>
                <a:latin typeface="+mj-lt"/>
                <a:ea typeface="Calibri" panose="020F0502020204030204" pitchFamily="34" charset="0"/>
                <a:cs typeface="Times New Roman" panose="02020603050405020304" pitchFamily="18" charset="0"/>
              </a:rPr>
              <a:t>substitution</a:t>
            </a:r>
            <a:r>
              <a:rPr lang="hr-HR" dirty="0">
                <a:solidFill>
                  <a:schemeClr val="tx1">
                    <a:lumMod val="75000"/>
                  </a:schemeClr>
                </a:solidFill>
                <a:effectLst/>
                <a:latin typeface="+mj-lt"/>
                <a:ea typeface="Calibri" panose="020F0502020204030204" pitchFamily="34" charset="0"/>
                <a:cs typeface="Times New Roman" panose="02020603050405020304" pitchFamily="18" charset="0"/>
              </a:rPr>
              <a:t>?</a:t>
            </a:r>
          </a:p>
          <a:p>
            <a:pPr marL="1494871" lvl="2" indent="-342900">
              <a:lnSpc>
                <a:spcPct val="110000"/>
              </a:lnSpc>
              <a:buFont typeface="Arial" panose="020B0604020202020204" pitchFamily="34" charset="0"/>
              <a:buChar char="•"/>
              <a:tabLst>
                <a:tab pos="457200" algn="l"/>
              </a:tabLst>
            </a:pPr>
            <a:r>
              <a:rPr lang="hr-HR" dirty="0" err="1">
                <a:solidFill>
                  <a:schemeClr val="tx1">
                    <a:lumMod val="75000"/>
                  </a:schemeClr>
                </a:solidFill>
                <a:latin typeface="+mj-lt"/>
                <a:ea typeface="Calibri" panose="020F0502020204030204" pitchFamily="34" charset="0"/>
                <a:cs typeface="Times New Roman" panose="02020603050405020304" pitchFamily="18" charset="0"/>
              </a:rPr>
              <a:t>business</a:t>
            </a:r>
            <a:r>
              <a:rPr lang="hr-HR" dirty="0">
                <a:solidFill>
                  <a:schemeClr val="tx1">
                    <a:lumMod val="75000"/>
                  </a:schemeClr>
                </a:solidFill>
                <a:latin typeface="+mj-lt"/>
                <a:ea typeface="Calibri" panose="020F0502020204030204" pitchFamily="34" charset="0"/>
                <a:cs typeface="Times New Roman" panose="02020603050405020304" pitchFamily="18" charset="0"/>
              </a:rPr>
              <a:t> </a:t>
            </a:r>
            <a:r>
              <a:rPr lang="hr-HR" dirty="0" err="1">
                <a:solidFill>
                  <a:schemeClr val="tx1">
                    <a:lumMod val="75000"/>
                  </a:schemeClr>
                </a:solidFill>
                <a:latin typeface="+mj-lt"/>
                <a:ea typeface="Calibri" panose="020F0502020204030204" pitchFamily="34" charset="0"/>
                <a:cs typeface="Times New Roman" panose="02020603050405020304" pitchFamily="18" charset="0"/>
              </a:rPr>
              <a:t>climate</a:t>
            </a:r>
            <a:endParaRPr lang="hr-HR" dirty="0">
              <a:solidFill>
                <a:schemeClr val="tx1">
                  <a:lumMod val="75000"/>
                </a:schemeClr>
              </a:solidFill>
              <a:effectLst/>
              <a:latin typeface="+mj-lt"/>
              <a:ea typeface="Calibri" panose="020F0502020204030204" pitchFamily="34" charset="0"/>
              <a:cs typeface="Times New Roman" panose="02020603050405020304" pitchFamily="18" charset="0"/>
            </a:endParaRPr>
          </a:p>
        </p:txBody>
      </p:sp>
      <p:sp>
        <p:nvSpPr>
          <p:cNvPr id="4" name="Rezervirano mjesto broja slajda 3"/>
          <p:cNvSpPr>
            <a:spLocks noGrp="1"/>
          </p:cNvSpPr>
          <p:nvPr>
            <p:ph type="sldNum" sz="quarter" idx="10"/>
          </p:nvPr>
        </p:nvSpPr>
        <p:spPr/>
        <p:txBody>
          <a:bodyPr/>
          <a:lstStyle/>
          <a:p>
            <a:fld id="{B3C66777-559C-41C4-AEA7-7444B2570E23}" type="slidenum">
              <a:rPr lang="hr-HR" smtClean="0"/>
              <a:t>32</a:t>
            </a:fld>
            <a:endParaRPr lang="hr-HR"/>
          </a:p>
        </p:txBody>
      </p:sp>
    </p:spTree>
    <p:extLst>
      <p:ext uri="{BB962C8B-B14F-4D97-AF65-F5344CB8AC3E}">
        <p14:creationId xmlns:p14="http://schemas.microsoft.com/office/powerpoint/2010/main" val="398294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Some </a:t>
            </a:r>
            <a:r>
              <a:rPr lang="hr-HR" dirty="0" err="1"/>
              <a:t>lessons</a:t>
            </a:r>
            <a:r>
              <a:rPr lang="hr-HR" dirty="0"/>
              <a:t> </a:t>
            </a:r>
            <a:r>
              <a:rPr lang="hr-HR" dirty="0" err="1"/>
              <a:t>from</a:t>
            </a:r>
            <a:r>
              <a:rPr lang="hr-HR" dirty="0"/>
              <a:t> </a:t>
            </a:r>
            <a:r>
              <a:rPr lang="hr-HR" dirty="0" err="1"/>
              <a:t>the</a:t>
            </a:r>
            <a:r>
              <a:rPr lang="hr-HR" dirty="0"/>
              <a:t> </a:t>
            </a:r>
            <a:r>
              <a:rPr lang="hr-HR" dirty="0" err="1"/>
              <a:t>war</a:t>
            </a:r>
            <a:r>
              <a:rPr lang="hr-HR" dirty="0"/>
              <a:t> </a:t>
            </a:r>
            <a:r>
              <a:rPr lang="hr-HR" dirty="0" err="1"/>
              <a:t>and</a:t>
            </a:r>
            <a:r>
              <a:rPr lang="hr-HR" dirty="0"/>
              <a:t> </a:t>
            </a:r>
            <a:r>
              <a:rPr lang="hr-HR" dirty="0" err="1"/>
              <a:t>aftermath</a:t>
            </a:r>
            <a:r>
              <a:rPr lang="hr-HR" dirty="0"/>
              <a:t> </a:t>
            </a:r>
            <a:r>
              <a:rPr lang="hr-HR" dirty="0" err="1"/>
              <a:t>of</a:t>
            </a:r>
            <a:r>
              <a:rPr lang="hr-HR" dirty="0"/>
              <a:t> </a:t>
            </a:r>
            <a:r>
              <a:rPr lang="hr-HR" dirty="0" err="1"/>
              <a:t>the</a:t>
            </a:r>
            <a:r>
              <a:rPr lang="hr-HR" dirty="0"/>
              <a:t> </a:t>
            </a:r>
            <a:r>
              <a:rPr lang="hr-HR" dirty="0" err="1"/>
              <a:t>war</a:t>
            </a:r>
            <a:endParaRPr lang="hr-HR" dirty="0"/>
          </a:p>
        </p:txBody>
      </p:sp>
      <p:sp>
        <p:nvSpPr>
          <p:cNvPr id="3" name="Rezervirano mjesto sadržaja 2"/>
          <p:cNvSpPr>
            <a:spLocks noGrp="1"/>
          </p:cNvSpPr>
          <p:nvPr>
            <p:ph idx="1"/>
          </p:nvPr>
        </p:nvSpPr>
        <p:spPr/>
        <p:txBody>
          <a:bodyPr/>
          <a:lstStyle/>
          <a:p>
            <a:pPr marL="342900" lvl="0" indent="-342900">
              <a:lnSpc>
                <a:spcPct val="110000"/>
              </a:lnSpc>
              <a:buFont typeface="Arial" panose="020B0604020202020204" pitchFamily="34" charset="0"/>
              <a:buChar char="•"/>
              <a:tabLst>
                <a:tab pos="457200" algn="l"/>
              </a:tabLst>
            </a:pPr>
            <a:r>
              <a:rPr lang="en-GB" dirty="0">
                <a:solidFill>
                  <a:schemeClr val="tx1">
                    <a:lumMod val="75000"/>
                  </a:schemeClr>
                </a:solidFill>
                <a:ea typeface="Times New Roman" panose="02020603050405020304" pitchFamily="18" charset="0"/>
                <a:cs typeface="Times New Roman" panose="02020603050405020304" pitchFamily="18" charset="0"/>
              </a:rPr>
              <a:t>Central bank </a:t>
            </a:r>
            <a:r>
              <a:rPr lang="hr-HR" dirty="0" err="1">
                <a:solidFill>
                  <a:schemeClr val="tx1">
                    <a:lumMod val="75000"/>
                  </a:schemeClr>
                </a:solidFill>
                <a:ea typeface="Times New Roman" panose="02020603050405020304" pitchFamily="18" charset="0"/>
                <a:cs typeface="Times New Roman" panose="02020603050405020304" pitchFamily="18" charset="0"/>
              </a:rPr>
              <a:t>should</a:t>
            </a:r>
            <a:r>
              <a:rPr lang="en-GB" dirty="0">
                <a:solidFill>
                  <a:schemeClr val="tx1">
                    <a:lumMod val="75000"/>
                  </a:schemeClr>
                </a:solidFill>
                <a:ea typeface="Times New Roman" panose="02020603050405020304" pitchFamily="18" charset="0"/>
                <a:cs typeface="Times New Roman" panose="02020603050405020304" pitchFamily="18" charset="0"/>
              </a:rPr>
              <a:t> focus on two areas – price stability and financial stability</a:t>
            </a:r>
            <a:endParaRPr lang="hr-HR" sz="1100" dirty="0">
              <a:solidFill>
                <a:schemeClr val="tx1">
                  <a:lumMod val="75000"/>
                </a:schemeClr>
              </a:solidFill>
              <a:ea typeface="Calibri" panose="020F0502020204030204" pitchFamily="34" charset="0"/>
              <a:cs typeface="Times New Roman" panose="02020603050405020304" pitchFamily="18" charset="0"/>
            </a:endParaRPr>
          </a:p>
          <a:p>
            <a:pPr marL="800100" lvl="1" indent="-342900">
              <a:lnSpc>
                <a:spcPct val="110000"/>
              </a:lnSpc>
              <a:buFont typeface="Courier New" panose="02070309020205020404" pitchFamily="49" charset="0"/>
              <a:buChar char="o"/>
              <a:tabLst>
                <a:tab pos="914400" algn="l"/>
              </a:tabLst>
            </a:pPr>
            <a:r>
              <a:rPr lang="en-GB" sz="1800" dirty="0">
                <a:solidFill>
                  <a:schemeClr val="tx1">
                    <a:lumMod val="75000"/>
                  </a:schemeClr>
                </a:solidFill>
                <a:ea typeface="Times New Roman" panose="02020603050405020304" pitchFamily="18" charset="0"/>
                <a:cs typeface="Times New Roman" panose="02020603050405020304" pitchFamily="18" charset="0"/>
              </a:rPr>
              <a:t>Prices can be stabilized even during the war, which further supports growth</a:t>
            </a:r>
            <a:endParaRPr lang="hr-HR" sz="1800" dirty="0">
              <a:solidFill>
                <a:schemeClr val="tx1">
                  <a:lumMod val="75000"/>
                </a:schemeClr>
              </a:solidFill>
              <a:ea typeface="Calibri" panose="020F0502020204030204" pitchFamily="34" charset="0"/>
              <a:cs typeface="Times New Roman" panose="02020603050405020304" pitchFamily="18" charset="0"/>
            </a:endParaRPr>
          </a:p>
          <a:p>
            <a:pPr marL="800100" lvl="1" indent="-342900">
              <a:lnSpc>
                <a:spcPct val="110000"/>
              </a:lnSpc>
              <a:buFont typeface="Courier New" panose="02070309020205020404" pitchFamily="49" charset="0"/>
              <a:buChar char="o"/>
              <a:tabLst>
                <a:tab pos="914400" algn="l"/>
              </a:tabLst>
            </a:pPr>
            <a:r>
              <a:rPr lang="en-GB" sz="1800" dirty="0">
                <a:solidFill>
                  <a:schemeClr val="tx1">
                    <a:lumMod val="75000"/>
                  </a:schemeClr>
                </a:solidFill>
                <a:ea typeface="Times New Roman" panose="02020603050405020304" pitchFamily="18" charset="0"/>
                <a:cs typeface="Times New Roman" panose="02020603050405020304" pitchFamily="18" charset="0"/>
              </a:rPr>
              <a:t>War</a:t>
            </a:r>
            <a:r>
              <a:rPr lang="hr-HR" sz="1800" dirty="0">
                <a:solidFill>
                  <a:schemeClr val="tx1">
                    <a:lumMod val="75000"/>
                  </a:schemeClr>
                </a:solidFill>
                <a:ea typeface="Times New Roman" panose="02020603050405020304" pitchFamily="18" charset="0"/>
                <a:cs typeface="Times New Roman" panose="02020603050405020304" pitchFamily="18" charset="0"/>
              </a:rPr>
              <a:t>s</a:t>
            </a:r>
            <a:r>
              <a:rPr lang="en-GB" sz="1800" dirty="0">
                <a:solidFill>
                  <a:schemeClr val="tx1">
                    <a:lumMod val="75000"/>
                  </a:schemeClr>
                </a:solidFill>
                <a:ea typeface="Times New Roman" panose="02020603050405020304" pitchFamily="18" charset="0"/>
                <a:cs typeface="Times New Roman" panose="02020603050405020304" pitchFamily="18" charset="0"/>
              </a:rPr>
              <a:t> kill many people and damage physical property – but they also hurt balance sheets of banks – these need to be repaired</a:t>
            </a:r>
            <a:r>
              <a:rPr lang="hr-HR" sz="1800" dirty="0">
                <a:solidFill>
                  <a:schemeClr val="tx1">
                    <a:lumMod val="75000"/>
                  </a:schemeClr>
                </a:solidFill>
                <a:ea typeface="Times New Roman" panose="02020603050405020304" pitchFamily="18" charset="0"/>
                <a:cs typeface="Times New Roman" panose="02020603050405020304" pitchFamily="18" charset="0"/>
              </a:rPr>
              <a:t> as </a:t>
            </a:r>
            <a:r>
              <a:rPr lang="hr-HR" sz="1800" dirty="0" err="1">
                <a:solidFill>
                  <a:schemeClr val="tx1">
                    <a:lumMod val="75000"/>
                  </a:schemeClr>
                </a:solidFill>
                <a:ea typeface="Times New Roman" panose="02020603050405020304" pitchFamily="18" charset="0"/>
                <a:cs typeface="Times New Roman" panose="02020603050405020304" pitchFamily="18" charset="0"/>
              </a:rPr>
              <a:t>soon</a:t>
            </a:r>
            <a:r>
              <a:rPr lang="hr-HR" sz="1800" dirty="0">
                <a:solidFill>
                  <a:schemeClr val="tx1">
                    <a:lumMod val="75000"/>
                  </a:schemeClr>
                </a:solidFill>
                <a:ea typeface="Times New Roman" panose="02020603050405020304" pitchFamily="18" charset="0"/>
                <a:cs typeface="Times New Roman" panose="02020603050405020304" pitchFamily="18" charset="0"/>
              </a:rPr>
              <a:t> as </a:t>
            </a:r>
            <a:r>
              <a:rPr lang="hr-HR" sz="1800" dirty="0" err="1">
                <a:solidFill>
                  <a:schemeClr val="tx1">
                    <a:lumMod val="75000"/>
                  </a:schemeClr>
                </a:solidFill>
                <a:ea typeface="Times New Roman" panose="02020603050405020304" pitchFamily="18" charset="0"/>
                <a:cs typeface="Times New Roman" panose="02020603050405020304" pitchFamily="18" charset="0"/>
              </a:rPr>
              <a:t>possible</a:t>
            </a:r>
            <a:r>
              <a:rPr lang="en-GB" sz="1800" dirty="0">
                <a:solidFill>
                  <a:schemeClr val="tx1">
                    <a:lumMod val="75000"/>
                  </a:schemeClr>
                </a:solidFill>
                <a:ea typeface="Times New Roman" panose="02020603050405020304" pitchFamily="18" charset="0"/>
                <a:cs typeface="Times New Roman" panose="02020603050405020304" pitchFamily="18" charset="0"/>
              </a:rPr>
              <a:t> when the shooting stop</a:t>
            </a:r>
            <a:r>
              <a:rPr lang="en-GB" dirty="0">
                <a:solidFill>
                  <a:schemeClr val="tx1">
                    <a:lumMod val="75000"/>
                  </a:schemeClr>
                </a:solidFill>
                <a:ea typeface="Times New Roman" panose="02020603050405020304" pitchFamily="18" charset="0"/>
                <a:cs typeface="Times New Roman" panose="02020603050405020304" pitchFamily="18" charset="0"/>
              </a:rPr>
              <a:t>s</a:t>
            </a:r>
            <a:endParaRPr lang="hr-HR" dirty="0">
              <a:solidFill>
                <a:schemeClr val="tx1">
                  <a:lumMod val="75000"/>
                </a:schemeClr>
              </a:solidFill>
              <a:ea typeface="Times New Roman" panose="02020603050405020304" pitchFamily="18" charset="0"/>
              <a:cs typeface="Times New Roman" panose="02020603050405020304" pitchFamily="18" charset="0"/>
            </a:endParaRPr>
          </a:p>
          <a:p>
            <a:pPr marL="800100" lvl="1" indent="-342900">
              <a:lnSpc>
                <a:spcPct val="110000"/>
              </a:lnSpc>
              <a:buFont typeface="Courier New" panose="02070309020205020404" pitchFamily="49" charset="0"/>
              <a:buChar char="o"/>
              <a:tabLst>
                <a:tab pos="914400" algn="l"/>
              </a:tabLst>
            </a:pPr>
            <a:endParaRPr lang="hr-HR" sz="1100" dirty="0">
              <a:solidFill>
                <a:schemeClr val="tx1">
                  <a:lumMod val="75000"/>
                </a:schemeClr>
              </a:solidFill>
              <a:ea typeface="Calibri" panose="020F0502020204030204" pitchFamily="34" charset="0"/>
              <a:cs typeface="Times New Roman" panose="02020603050405020304" pitchFamily="18" charset="0"/>
            </a:endParaRPr>
          </a:p>
          <a:p>
            <a:pPr marL="342900" lvl="0" indent="-342900">
              <a:lnSpc>
                <a:spcPct val="110000"/>
              </a:lnSpc>
              <a:buFont typeface="Arial" panose="020B0604020202020204" pitchFamily="34" charset="0"/>
              <a:buChar char="•"/>
              <a:tabLst>
                <a:tab pos="457200" algn="l"/>
              </a:tabLst>
            </a:pPr>
            <a:r>
              <a:rPr lang="en-GB" dirty="0">
                <a:solidFill>
                  <a:schemeClr val="tx1">
                    <a:lumMod val="75000"/>
                  </a:schemeClr>
                </a:solidFill>
                <a:ea typeface="Times New Roman" panose="02020603050405020304" pitchFamily="18" charset="0"/>
                <a:cs typeface="Times New Roman" panose="02020603050405020304" pitchFamily="18" charset="0"/>
              </a:rPr>
              <a:t>When the reconstruction starts, keep an eye on capital inflows and stay vigilant on macro-prudential front in order to manage the boom-bust cycle </a:t>
            </a:r>
            <a:endParaRPr lang="hr-HR" dirty="0">
              <a:solidFill>
                <a:schemeClr val="tx1">
                  <a:lumMod val="75000"/>
                </a:schemeClr>
              </a:solidFill>
              <a:ea typeface="Times New Roman" panose="02020603050405020304" pitchFamily="18" charset="0"/>
              <a:cs typeface="Times New Roman" panose="02020603050405020304" pitchFamily="18" charset="0"/>
            </a:endParaRPr>
          </a:p>
          <a:p>
            <a:pPr marL="342900" lvl="0" indent="-342900">
              <a:lnSpc>
                <a:spcPct val="110000"/>
              </a:lnSpc>
              <a:buFont typeface="Arial" panose="020B0604020202020204" pitchFamily="34" charset="0"/>
              <a:buChar char="•"/>
              <a:tabLst>
                <a:tab pos="457200" algn="l"/>
              </a:tabLst>
            </a:pPr>
            <a:endParaRPr lang="hr-HR" sz="1100" dirty="0">
              <a:solidFill>
                <a:schemeClr val="tx1">
                  <a:lumMod val="75000"/>
                </a:schemeClr>
              </a:solidFill>
              <a:ea typeface="Calibri" panose="020F0502020204030204" pitchFamily="34" charset="0"/>
              <a:cs typeface="Times New Roman" panose="02020603050405020304" pitchFamily="18" charset="0"/>
            </a:endParaRPr>
          </a:p>
          <a:p>
            <a:pPr marL="342900" lvl="0" indent="-342900">
              <a:lnSpc>
                <a:spcPct val="110000"/>
              </a:lnSpc>
              <a:buFont typeface="Arial" panose="020B0604020202020204" pitchFamily="34" charset="0"/>
              <a:buChar char="•"/>
              <a:tabLst>
                <a:tab pos="457200" algn="l"/>
              </a:tabLst>
            </a:pPr>
            <a:r>
              <a:rPr lang="en-GB" dirty="0">
                <a:solidFill>
                  <a:schemeClr val="tx1">
                    <a:lumMod val="75000"/>
                  </a:schemeClr>
                </a:solidFill>
                <a:ea typeface="Times New Roman" panose="02020603050405020304" pitchFamily="18" charset="0"/>
                <a:cs typeface="Times New Roman" panose="02020603050405020304" pitchFamily="18" charset="0"/>
              </a:rPr>
              <a:t>Monetary policy in the aftermath of the war may not fully regain manoeuvring space, particularly if dollarization (</a:t>
            </a:r>
            <a:r>
              <a:rPr lang="en-GB" dirty="0" err="1">
                <a:solidFill>
                  <a:schemeClr val="tx1">
                    <a:lumMod val="75000"/>
                  </a:schemeClr>
                </a:solidFill>
                <a:ea typeface="Times New Roman" panose="02020603050405020304" pitchFamily="18" charset="0"/>
                <a:cs typeface="Times New Roman" panose="02020603050405020304" pitchFamily="18" charset="0"/>
              </a:rPr>
              <a:t>euroization</a:t>
            </a:r>
            <a:r>
              <a:rPr lang="en-GB" dirty="0">
                <a:solidFill>
                  <a:schemeClr val="tx1">
                    <a:lumMod val="75000"/>
                  </a:schemeClr>
                </a:solidFill>
                <a:ea typeface="Times New Roman" panose="02020603050405020304" pitchFamily="18" charset="0"/>
                <a:cs typeface="Times New Roman" panose="02020603050405020304" pitchFamily="18" charset="0"/>
              </a:rPr>
              <a:t>) is </a:t>
            </a:r>
            <a:r>
              <a:rPr lang="hr-HR" dirty="0" err="1">
                <a:solidFill>
                  <a:schemeClr val="tx1">
                    <a:lumMod val="75000"/>
                  </a:schemeClr>
                </a:solidFill>
                <a:ea typeface="Times New Roman" panose="02020603050405020304" pitchFamily="18" charset="0"/>
                <a:cs typeface="Times New Roman" panose="02020603050405020304" pitchFamily="18" charset="0"/>
              </a:rPr>
              <a:t>high</a:t>
            </a:r>
            <a:r>
              <a:rPr lang="en-GB" dirty="0">
                <a:solidFill>
                  <a:schemeClr val="tx1">
                    <a:lumMod val="75000"/>
                  </a:schemeClr>
                </a:solidFill>
                <a:ea typeface="Times New Roman" panose="02020603050405020304" pitchFamily="18" charset="0"/>
                <a:cs typeface="Times New Roman" panose="02020603050405020304" pitchFamily="18" charset="0"/>
              </a:rPr>
              <a:t> </a:t>
            </a:r>
            <a:r>
              <a:rPr lang="hr-HR" dirty="0">
                <a:solidFill>
                  <a:schemeClr val="tx1">
                    <a:lumMod val="75000"/>
                  </a:schemeClr>
                </a:solidFill>
                <a:ea typeface="Times New Roman" panose="02020603050405020304" pitchFamily="18" charset="0"/>
                <a:cs typeface="Times New Roman" panose="02020603050405020304" pitchFamily="18" charset="0"/>
              </a:rPr>
              <a:t>(</a:t>
            </a:r>
            <a:r>
              <a:rPr lang="en-GB" dirty="0">
                <a:solidFill>
                  <a:schemeClr val="tx1">
                    <a:lumMod val="75000"/>
                  </a:schemeClr>
                </a:solidFill>
                <a:ea typeface="Times New Roman" panose="02020603050405020304" pitchFamily="18" charset="0"/>
                <a:cs typeface="Times New Roman" panose="02020603050405020304" pitchFamily="18" charset="0"/>
              </a:rPr>
              <a:t>even before the war</a:t>
            </a:r>
            <a:r>
              <a:rPr lang="hr-HR" dirty="0">
                <a:solidFill>
                  <a:schemeClr val="tx1">
                    <a:lumMod val="75000"/>
                  </a:schemeClr>
                </a:solidFill>
                <a:ea typeface="Times New Roman" panose="02020603050405020304" pitchFamily="18" charset="0"/>
                <a:cs typeface="Times New Roman" panose="02020603050405020304" pitchFamily="18" charset="0"/>
              </a:rPr>
              <a:t>)</a:t>
            </a:r>
            <a:endParaRPr lang="hr-HR" sz="1100" dirty="0">
              <a:solidFill>
                <a:schemeClr val="tx1">
                  <a:lumMod val="75000"/>
                </a:schemeClr>
              </a:solidFill>
              <a:ea typeface="Calibri" panose="020F0502020204030204" pitchFamily="34" charset="0"/>
              <a:cs typeface="Times New Roman" panose="02020603050405020304" pitchFamily="18" charset="0"/>
            </a:endParaRPr>
          </a:p>
          <a:p>
            <a:endParaRPr lang="hr-HR" dirty="0">
              <a:solidFill>
                <a:schemeClr val="tx1">
                  <a:lumMod val="75000"/>
                </a:schemeClr>
              </a:solidFill>
            </a:endParaRPr>
          </a:p>
          <a:p>
            <a:endParaRPr lang="hr-HR" dirty="0"/>
          </a:p>
        </p:txBody>
      </p:sp>
      <p:sp>
        <p:nvSpPr>
          <p:cNvPr id="4" name="Rezervirano mjesto broja slajda 3"/>
          <p:cNvSpPr>
            <a:spLocks noGrp="1"/>
          </p:cNvSpPr>
          <p:nvPr>
            <p:ph type="sldNum" sz="quarter" idx="10"/>
          </p:nvPr>
        </p:nvSpPr>
        <p:spPr/>
        <p:txBody>
          <a:bodyPr/>
          <a:lstStyle/>
          <a:p>
            <a:fld id="{B3C66777-559C-41C4-AEA7-7444B2570E23}" type="slidenum">
              <a:rPr lang="hr-HR" smtClean="0"/>
              <a:t>33</a:t>
            </a:fld>
            <a:endParaRPr lang="hr-HR"/>
          </a:p>
        </p:txBody>
      </p:sp>
    </p:spTree>
    <p:extLst>
      <p:ext uri="{BB962C8B-B14F-4D97-AF65-F5344CB8AC3E}">
        <p14:creationId xmlns:p14="http://schemas.microsoft.com/office/powerpoint/2010/main" val="3257304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4"/>
          <p:cNvSpPr>
            <a:spLocks noGrp="1"/>
          </p:cNvSpPr>
          <p:nvPr>
            <p:ph type="sldNum" sz="quarter" idx="4"/>
          </p:nvPr>
        </p:nvSpPr>
        <p:spPr/>
        <p:txBody>
          <a:bodyPr/>
          <a:lstStyle/>
          <a:p>
            <a:pPr defTabSz="914377"/>
            <a:fld id="{B3C66777-559C-41C4-AEA7-7444B2570E23}" type="slidenum">
              <a:rPr lang="hr-HR">
                <a:solidFill>
                  <a:srgbClr val="FFFFFF"/>
                </a:solidFill>
                <a:latin typeface="Arial" panose="020B0604020202020204"/>
              </a:rPr>
              <a:pPr defTabSz="914377"/>
              <a:t>34</a:t>
            </a:fld>
            <a:endParaRPr lang="hr-HR">
              <a:solidFill>
                <a:srgbClr val="FFFFFF"/>
              </a:solidFill>
              <a:latin typeface="Arial" panose="020B0604020202020204"/>
            </a:endParaRPr>
          </a:p>
        </p:txBody>
      </p:sp>
      <p:sp>
        <p:nvSpPr>
          <p:cNvPr id="6" name="Naslov 5"/>
          <p:cNvSpPr>
            <a:spLocks noGrp="1"/>
          </p:cNvSpPr>
          <p:nvPr>
            <p:ph type="ctrTitle"/>
          </p:nvPr>
        </p:nvSpPr>
        <p:spPr>
          <a:xfrm>
            <a:off x="964051" y="4021002"/>
            <a:ext cx="10267949" cy="803297"/>
          </a:xfrm>
        </p:spPr>
        <p:txBody>
          <a:bodyPr/>
          <a:lstStyle/>
          <a:p>
            <a:r>
              <a:rPr lang="hr-HR" sz="2900" b="1" dirty="0" err="1"/>
              <a:t>THANK</a:t>
            </a:r>
            <a:r>
              <a:rPr lang="hr-HR" sz="2900" b="1" dirty="0"/>
              <a:t> YOU.</a:t>
            </a:r>
            <a:br>
              <a:rPr lang="hr-HR" sz="2900" dirty="0"/>
            </a:br>
            <a:endParaRPr lang="hr-HR" sz="2900" dirty="0">
              <a:solidFill>
                <a:schemeClr val="bg1"/>
              </a:solidFill>
            </a:endParaRPr>
          </a:p>
        </p:txBody>
      </p:sp>
    </p:spTree>
    <p:extLst>
      <p:ext uri="{BB962C8B-B14F-4D97-AF65-F5344CB8AC3E}">
        <p14:creationId xmlns:p14="http://schemas.microsoft.com/office/powerpoint/2010/main" val="3209146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05E9DD-935C-4D45-9712-7204BFAAC12B}"/>
              </a:ext>
            </a:extLst>
          </p:cNvPr>
          <p:cNvSpPr>
            <a:spLocks noGrp="1"/>
          </p:cNvSpPr>
          <p:nvPr>
            <p:ph type="title"/>
          </p:nvPr>
        </p:nvSpPr>
        <p:spPr>
          <a:xfrm>
            <a:off x="529389" y="480000"/>
            <a:ext cx="10152445" cy="42883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b="1" dirty="0">
                <a:solidFill>
                  <a:schemeClr val="accent1"/>
                </a:solidFill>
              </a:rPr>
              <a:t>The Croatian War of Independence</a:t>
            </a:r>
            <a:endParaRPr lang="en-GB" b="1" dirty="0">
              <a:solidFill>
                <a:schemeClr val="accent1"/>
              </a:solidFill>
            </a:endParaRPr>
          </a:p>
        </p:txBody>
      </p:sp>
      <p:sp>
        <p:nvSpPr>
          <p:cNvPr id="3" name="Rezervirano mjesto sadržaja 2">
            <a:extLst>
              <a:ext uri="{FF2B5EF4-FFF2-40B4-BE49-F238E27FC236}">
                <a16:creationId xmlns:a16="http://schemas.microsoft.com/office/drawing/2014/main" id="{FDE9B799-350F-4B7B-AC58-CD3E255F5975}"/>
              </a:ext>
            </a:extLst>
          </p:cNvPr>
          <p:cNvSpPr>
            <a:spLocks noGrp="1"/>
          </p:cNvSpPr>
          <p:nvPr>
            <p:ph sz="half" idx="1"/>
          </p:nvPr>
        </p:nvSpPr>
        <p:spPr>
          <a:xfrm>
            <a:off x="419220" y="1515979"/>
            <a:ext cx="7459651" cy="4344328"/>
          </a:xfrm>
        </p:spPr>
        <p:txBody>
          <a:bodyPr>
            <a:noAutofit/>
          </a:bodyPr>
          <a:lstStyle/>
          <a:p>
            <a:pPr algn="just">
              <a:lnSpc>
                <a:spcPct val="107000"/>
              </a:lnSpc>
              <a:spcAft>
                <a:spcPts val="800"/>
              </a:spcAft>
              <a:buFont typeface="Arial" panose="020B0604020202020204" pitchFamily="34" charset="0"/>
              <a:buChar char="•"/>
            </a:pPr>
            <a:r>
              <a:rPr lang="hr-HR" sz="2400" dirty="0" err="1">
                <a:latin typeface="+mj-lt"/>
                <a:ea typeface="Calibri" panose="020F0502020204030204" pitchFamily="34" charset="0"/>
                <a:cs typeface="Times New Roman" panose="02020603050405020304" pitchFamily="18" charset="0"/>
              </a:rPr>
              <a:t>War</a:t>
            </a:r>
            <a:r>
              <a:rPr lang="hr-HR" sz="2400" dirty="0">
                <a:latin typeface="+mj-lt"/>
                <a:ea typeface="Calibri" panose="020F0502020204030204" pitchFamily="34" charset="0"/>
                <a:cs typeface="Times New Roman" panose="02020603050405020304" pitchFamily="18" charset="0"/>
              </a:rPr>
              <a:t> </a:t>
            </a:r>
            <a:r>
              <a:rPr lang="hr-HR" sz="2400" dirty="0" err="1">
                <a:latin typeface="+mj-lt"/>
                <a:ea typeface="Calibri" panose="020F0502020204030204" pitchFamily="34" charset="0"/>
                <a:cs typeface="Times New Roman" panose="02020603050405020304" pitchFamily="18" charset="0"/>
              </a:rPr>
              <a:t>lasted</a:t>
            </a:r>
            <a:r>
              <a:rPr lang="hr-HR" sz="2400" dirty="0">
                <a:latin typeface="+mj-lt"/>
                <a:ea typeface="Calibri" panose="020F0502020204030204" pitchFamily="34" charset="0"/>
                <a:cs typeface="Times New Roman" panose="02020603050405020304" pitchFamily="18" charset="0"/>
              </a:rPr>
              <a:t> </a:t>
            </a:r>
            <a:r>
              <a:rPr lang="hr-HR" sz="2400" dirty="0" err="1">
                <a:latin typeface="+mj-lt"/>
                <a:ea typeface="Calibri" panose="020F0502020204030204" pitchFamily="34" charset="0"/>
                <a:cs typeface="Times New Roman" panose="02020603050405020304" pitchFamily="18" charset="0"/>
              </a:rPr>
              <a:t>from</a:t>
            </a:r>
            <a:r>
              <a:rPr lang="hr-HR" sz="2400" dirty="0">
                <a:latin typeface="+mj-lt"/>
                <a:ea typeface="Calibri" panose="020F0502020204030204" pitchFamily="34" charset="0"/>
                <a:cs typeface="Times New Roman" panose="02020603050405020304" pitchFamily="18" charset="0"/>
              </a:rPr>
              <a:t> 1991 to 1995</a:t>
            </a:r>
          </a:p>
          <a:p>
            <a:pPr lvl="1" algn="just">
              <a:lnSpc>
                <a:spcPct val="107000"/>
              </a:lnSpc>
              <a:spcAft>
                <a:spcPts val="800"/>
              </a:spcAft>
              <a:buFont typeface="Courier New" panose="02070309020205020404" pitchFamily="49" charset="0"/>
              <a:buChar char="o"/>
            </a:pPr>
            <a:r>
              <a:rPr lang="hr-HR" sz="1900" dirty="0">
                <a:latin typeface="+mj-lt"/>
                <a:ea typeface="Calibri" panose="020F0502020204030204" pitchFamily="34" charset="0"/>
                <a:cs typeface="Times New Roman" panose="02020603050405020304" pitchFamily="18" charset="0"/>
              </a:rPr>
              <a:t>1991: </a:t>
            </a:r>
            <a:r>
              <a:rPr lang="en-US" sz="1900" dirty="0">
                <a:latin typeface="+mj-lt"/>
                <a:ea typeface="Calibri" panose="020F0502020204030204" pitchFamily="34" charset="0"/>
                <a:cs typeface="Times New Roman" panose="02020603050405020304" pitchFamily="18" charset="0"/>
              </a:rPr>
              <a:t>The first armed c</a:t>
            </a:r>
            <a:r>
              <a:rPr lang="hr-HR" sz="1900" dirty="0" err="1">
                <a:latin typeface="+mj-lt"/>
                <a:ea typeface="Calibri" panose="020F0502020204030204" pitchFamily="34" charset="0"/>
                <a:cs typeface="Times New Roman" panose="02020603050405020304" pitchFamily="18" charset="0"/>
              </a:rPr>
              <a:t>onflct</a:t>
            </a:r>
            <a:r>
              <a:rPr lang="en-US" sz="1900" dirty="0">
                <a:latin typeface="+mj-lt"/>
                <a:ea typeface="Calibri" panose="020F0502020204030204" pitchFamily="34" charset="0"/>
                <a:cs typeface="Times New Roman" panose="02020603050405020304" pitchFamily="18" charset="0"/>
              </a:rPr>
              <a:t> was the </a:t>
            </a:r>
            <a:r>
              <a:rPr lang="en-US" sz="1900" b="1" dirty="0" err="1">
                <a:latin typeface="+mj-lt"/>
                <a:ea typeface="Calibri" panose="020F0502020204030204" pitchFamily="34" charset="0"/>
                <a:cs typeface="Times New Roman" panose="02020603050405020304" pitchFamily="18" charset="0"/>
              </a:rPr>
              <a:t>Pakrac</a:t>
            </a:r>
            <a:r>
              <a:rPr lang="en-US" sz="1900" dirty="0">
                <a:latin typeface="+mj-lt"/>
                <a:ea typeface="Calibri" panose="020F0502020204030204" pitchFamily="34" charset="0"/>
                <a:cs typeface="Times New Roman" panose="02020603050405020304" pitchFamily="18" charset="0"/>
              </a:rPr>
              <a:t> clash </a:t>
            </a:r>
            <a:r>
              <a:rPr lang="hr-HR" sz="1900" dirty="0">
                <a:latin typeface="+mj-lt"/>
                <a:ea typeface="Calibri" panose="020F0502020204030204" pitchFamily="34" charset="0"/>
                <a:cs typeface="Times New Roman" panose="02020603050405020304" pitchFamily="18" charset="0"/>
              </a:rPr>
              <a:t>(</a:t>
            </a:r>
            <a:r>
              <a:rPr lang="en-US" sz="1900" dirty="0">
                <a:latin typeface="+mj-lt"/>
                <a:ea typeface="Calibri" panose="020F0502020204030204" pitchFamily="34" charset="0"/>
                <a:cs typeface="Times New Roman" panose="02020603050405020304" pitchFamily="18" charset="0"/>
              </a:rPr>
              <a:t>March</a:t>
            </a:r>
            <a:r>
              <a:rPr lang="hr-HR" sz="1900" dirty="0">
                <a:latin typeface="+mj-lt"/>
                <a:ea typeface="Calibri" panose="020F0502020204030204" pitchFamily="34" charset="0"/>
                <a:cs typeface="Times New Roman" panose="02020603050405020304" pitchFamily="18" charset="0"/>
              </a:rPr>
              <a:t> 1)</a:t>
            </a:r>
            <a:r>
              <a:rPr lang="en-US" sz="1900" dirty="0">
                <a:latin typeface="+mj-lt"/>
                <a:ea typeface="Calibri" panose="020F0502020204030204" pitchFamily="34" charset="0"/>
                <a:cs typeface="Times New Roman" panose="02020603050405020304" pitchFamily="18" charset="0"/>
              </a:rPr>
              <a:t>, followed by </a:t>
            </a:r>
            <a:r>
              <a:rPr lang="hr-HR" sz="1900" dirty="0">
                <a:latin typeface="+mj-lt"/>
                <a:ea typeface="Calibri" panose="020F0502020204030204" pitchFamily="34" charset="0"/>
                <a:cs typeface="Times New Roman" panose="02020603050405020304" pitchFamily="18" charset="0"/>
              </a:rPr>
              <a:t>„</a:t>
            </a:r>
            <a:r>
              <a:rPr lang="hr-HR" sz="1900" b="1" dirty="0" err="1">
                <a:latin typeface="+mj-lt"/>
                <a:ea typeface="Calibri" panose="020F0502020204030204" pitchFamily="34" charset="0"/>
                <a:cs typeface="Times New Roman" panose="02020603050405020304" pitchFamily="18" charset="0"/>
              </a:rPr>
              <a:t>The</a:t>
            </a:r>
            <a:r>
              <a:rPr lang="hr-HR" sz="1900" b="1" dirty="0">
                <a:latin typeface="+mj-lt"/>
                <a:ea typeface="Calibri" panose="020F0502020204030204" pitchFamily="34" charset="0"/>
                <a:cs typeface="Times New Roman" panose="02020603050405020304" pitchFamily="18" charset="0"/>
              </a:rPr>
              <a:t> Plitvice </a:t>
            </a:r>
            <a:r>
              <a:rPr lang="hr-HR" sz="1900" b="1" dirty="0" err="1">
                <a:latin typeface="+mj-lt"/>
                <a:ea typeface="Calibri" panose="020F0502020204030204" pitchFamily="34" charset="0"/>
                <a:cs typeface="Times New Roman" panose="02020603050405020304" pitchFamily="18" charset="0"/>
              </a:rPr>
              <a:t>Bloody</a:t>
            </a:r>
            <a:r>
              <a:rPr lang="hr-HR" sz="1900" b="1" dirty="0">
                <a:latin typeface="+mj-lt"/>
                <a:ea typeface="Calibri" panose="020F0502020204030204" pitchFamily="34" charset="0"/>
                <a:cs typeface="Times New Roman" panose="02020603050405020304" pitchFamily="18" charset="0"/>
              </a:rPr>
              <a:t> </a:t>
            </a:r>
            <a:r>
              <a:rPr lang="hr-HR" sz="1900" b="1" dirty="0" err="1">
                <a:latin typeface="+mj-lt"/>
                <a:ea typeface="Calibri" panose="020F0502020204030204" pitchFamily="34" charset="0"/>
                <a:cs typeface="Times New Roman" panose="02020603050405020304" pitchFamily="18" charset="0"/>
              </a:rPr>
              <a:t>Easter</a:t>
            </a:r>
            <a:r>
              <a:rPr lang="hr-HR" sz="1900" dirty="0">
                <a:latin typeface="+mj-lt"/>
                <a:ea typeface="Calibri" panose="020F0502020204030204" pitchFamily="34" charset="0"/>
                <a:cs typeface="Times New Roman" panose="02020603050405020304" pitchFamily="18" charset="0"/>
              </a:rPr>
              <a:t>” (</a:t>
            </a:r>
            <a:r>
              <a:rPr lang="en-US" sz="1900" dirty="0">
                <a:latin typeface="+mj-lt"/>
                <a:ea typeface="Calibri" panose="020F0502020204030204" pitchFamily="34" charset="0"/>
                <a:cs typeface="Times New Roman" panose="02020603050405020304" pitchFamily="18" charset="0"/>
              </a:rPr>
              <a:t>Marc</a:t>
            </a:r>
            <a:r>
              <a:rPr lang="hr-HR" sz="1900" dirty="0">
                <a:latin typeface="+mj-lt"/>
                <a:ea typeface="Calibri" panose="020F0502020204030204" pitchFamily="34" charset="0"/>
                <a:cs typeface="Times New Roman" panose="02020603050405020304" pitchFamily="18" charset="0"/>
              </a:rPr>
              <a:t>h 31)</a:t>
            </a:r>
          </a:p>
          <a:p>
            <a:pPr lvl="1" algn="just">
              <a:lnSpc>
                <a:spcPct val="107000"/>
              </a:lnSpc>
              <a:spcAft>
                <a:spcPts val="800"/>
              </a:spcAft>
              <a:buFont typeface="Courier New" panose="02070309020205020404" pitchFamily="49" charset="0"/>
              <a:buChar char="o"/>
            </a:pPr>
            <a:r>
              <a:rPr lang="hr-HR" sz="1900" dirty="0">
                <a:latin typeface="+mj-lt"/>
                <a:ea typeface="Calibri" panose="020F0502020204030204" pitchFamily="34" charset="0"/>
                <a:cs typeface="Times New Roman" panose="02020603050405020304" pitchFamily="18" charset="0"/>
              </a:rPr>
              <a:t>1995: </a:t>
            </a:r>
            <a:r>
              <a:rPr lang="en-US" sz="1900" dirty="0">
                <a:latin typeface="+mj-lt"/>
                <a:ea typeface="Calibri" panose="020F0502020204030204" pitchFamily="34" charset="0"/>
                <a:cs typeface="Times New Roman" panose="02020603050405020304" pitchFamily="18" charset="0"/>
              </a:rPr>
              <a:t>The last major combat operation was </a:t>
            </a:r>
            <a:r>
              <a:rPr lang="en-US" sz="1900" b="1" dirty="0">
                <a:latin typeface="+mj-lt"/>
                <a:ea typeface="Calibri" panose="020F0502020204030204" pitchFamily="34" charset="0"/>
                <a:cs typeface="Times New Roman" panose="02020603050405020304" pitchFamily="18" charset="0"/>
              </a:rPr>
              <a:t>Operation Storm</a:t>
            </a:r>
            <a:r>
              <a:rPr lang="hr-HR" sz="1900" b="1" dirty="0">
                <a:latin typeface="+mj-lt"/>
                <a:ea typeface="Calibri" panose="020F0502020204030204" pitchFamily="34" charset="0"/>
                <a:cs typeface="Times New Roman" panose="02020603050405020304" pitchFamily="18" charset="0"/>
              </a:rPr>
              <a:t> </a:t>
            </a:r>
            <a:r>
              <a:rPr lang="hr-HR" sz="1900" dirty="0">
                <a:latin typeface="+mj-lt"/>
                <a:ea typeface="Calibri" panose="020F0502020204030204" pitchFamily="34" charset="0"/>
                <a:cs typeface="Times New Roman" panose="02020603050405020304" pitchFamily="18" charset="0"/>
              </a:rPr>
              <a:t>(</a:t>
            </a:r>
            <a:r>
              <a:rPr lang="en-US" sz="1900" dirty="0">
                <a:latin typeface="+mj-lt"/>
                <a:ea typeface="Calibri" panose="020F0502020204030204" pitchFamily="34" charset="0"/>
                <a:cs typeface="Times New Roman" panose="02020603050405020304" pitchFamily="18" charset="0"/>
              </a:rPr>
              <a:t>August </a:t>
            </a:r>
            <a:r>
              <a:rPr lang="hr-HR" sz="1900" dirty="0">
                <a:latin typeface="+mj-lt"/>
                <a:ea typeface="Calibri" panose="020F0502020204030204" pitchFamily="34" charset="0"/>
                <a:cs typeface="Times New Roman" panose="02020603050405020304" pitchFamily="18" charset="0"/>
              </a:rPr>
              <a:t>5-8,</a:t>
            </a:r>
            <a:r>
              <a:rPr lang="en-US" sz="1900" dirty="0">
                <a:latin typeface="+mj-lt"/>
                <a:ea typeface="Calibri" panose="020F0502020204030204" pitchFamily="34" charset="0"/>
                <a:cs typeface="Times New Roman" panose="02020603050405020304" pitchFamily="18" charset="0"/>
              </a:rPr>
              <a:t>1995</a:t>
            </a:r>
            <a:r>
              <a:rPr lang="hr-HR" sz="1900" dirty="0">
                <a:latin typeface="+mj-lt"/>
                <a:ea typeface="Calibri" panose="020F0502020204030204" pitchFamily="34" charset="0"/>
                <a:cs typeface="Times New Roman" panose="02020603050405020304" pitchFamily="18" charset="0"/>
              </a:rPr>
              <a:t>)</a:t>
            </a:r>
            <a:r>
              <a:rPr lang="en-US" sz="1900" dirty="0">
                <a:latin typeface="+mj-lt"/>
                <a:ea typeface="Calibri" panose="020F0502020204030204" pitchFamily="34" charset="0"/>
                <a:cs typeface="Times New Roman" panose="02020603050405020304" pitchFamily="18" charset="0"/>
              </a:rPr>
              <a:t>.</a:t>
            </a:r>
            <a:r>
              <a:rPr lang="hr-HR" sz="1900" dirty="0">
                <a:latin typeface="+mj-lt"/>
                <a:ea typeface="Calibri" panose="020F0502020204030204" pitchFamily="34" charset="0"/>
                <a:cs typeface="Times New Roman" panose="02020603050405020304" pitchFamily="18" charset="0"/>
              </a:rPr>
              <a:t> </a:t>
            </a:r>
          </a:p>
          <a:p>
            <a:pPr lvl="1" algn="just">
              <a:lnSpc>
                <a:spcPct val="107000"/>
              </a:lnSpc>
              <a:spcAft>
                <a:spcPts val="800"/>
              </a:spcAft>
              <a:buFont typeface="Courier New" panose="02070309020205020404" pitchFamily="49" charset="0"/>
              <a:buChar char="o"/>
            </a:pPr>
            <a:r>
              <a:rPr lang="en-US" sz="1900" dirty="0">
                <a:latin typeface="+mj-lt"/>
                <a:ea typeface="Calibri" panose="020F0502020204030204" pitchFamily="34" charset="0"/>
                <a:cs typeface="Times New Roman" panose="02020603050405020304" pitchFamily="18" charset="0"/>
              </a:rPr>
              <a:t>Formally, the war ended by signing the</a:t>
            </a:r>
            <a:r>
              <a:rPr lang="hr-HR" sz="1900" dirty="0">
                <a:latin typeface="+mj-lt"/>
                <a:ea typeface="Calibri" panose="020F0502020204030204" pitchFamily="34" charset="0"/>
                <a:cs typeface="Times New Roman" panose="02020603050405020304" pitchFamily="18" charset="0"/>
              </a:rPr>
              <a:t> </a:t>
            </a:r>
            <a:r>
              <a:rPr lang="en-US" sz="1900" dirty="0" err="1">
                <a:latin typeface="+mj-lt"/>
                <a:ea typeface="Calibri" panose="020F0502020204030204" pitchFamily="34" charset="0"/>
                <a:cs typeface="Times New Roman" panose="02020603050405020304" pitchFamily="18" charset="0"/>
              </a:rPr>
              <a:t>Erdut</a:t>
            </a:r>
            <a:r>
              <a:rPr lang="en-US" sz="1900" dirty="0">
                <a:latin typeface="+mj-lt"/>
                <a:ea typeface="Calibri" panose="020F0502020204030204" pitchFamily="34" charset="0"/>
                <a:cs typeface="Times New Roman" panose="02020603050405020304" pitchFamily="18" charset="0"/>
              </a:rPr>
              <a:t> Agreement </a:t>
            </a:r>
            <a:r>
              <a:rPr lang="hr-HR" sz="1900" dirty="0">
                <a:latin typeface="+mj-lt"/>
                <a:ea typeface="Calibri" panose="020F0502020204030204" pitchFamily="34" charset="0"/>
                <a:cs typeface="Times New Roman" panose="02020603050405020304" pitchFamily="18" charset="0"/>
              </a:rPr>
              <a:t>(</a:t>
            </a:r>
            <a:r>
              <a:rPr lang="en-US" sz="1900" dirty="0">
                <a:latin typeface="+mj-lt"/>
                <a:ea typeface="Calibri" panose="020F0502020204030204" pitchFamily="34" charset="0"/>
                <a:cs typeface="Times New Roman" panose="02020603050405020304" pitchFamily="18" charset="0"/>
              </a:rPr>
              <a:t>November </a:t>
            </a:r>
            <a:r>
              <a:rPr lang="hr-HR" sz="1900" dirty="0">
                <a:latin typeface="+mj-lt"/>
                <a:ea typeface="Calibri" panose="020F0502020204030204" pitchFamily="34" charset="0"/>
                <a:cs typeface="Times New Roman" panose="02020603050405020304" pitchFamily="18" charset="0"/>
              </a:rPr>
              <a:t>15, </a:t>
            </a:r>
            <a:r>
              <a:rPr lang="en-US" sz="1900" dirty="0">
                <a:latin typeface="+mj-lt"/>
                <a:ea typeface="Calibri" panose="020F0502020204030204" pitchFamily="34" charset="0"/>
                <a:cs typeface="Times New Roman" panose="02020603050405020304" pitchFamily="18" charset="0"/>
              </a:rPr>
              <a:t>1995</a:t>
            </a:r>
            <a:r>
              <a:rPr lang="hr-HR" sz="1900" dirty="0">
                <a:latin typeface="+mj-lt"/>
                <a:ea typeface="Calibri" panose="020F0502020204030204" pitchFamily="34" charset="0"/>
                <a:cs typeface="Times New Roman" panose="02020603050405020304" pitchFamily="18" charset="0"/>
              </a:rPr>
              <a:t>)</a:t>
            </a:r>
            <a:r>
              <a:rPr lang="en-US" sz="1900" dirty="0">
                <a:latin typeface="+mj-lt"/>
                <a:ea typeface="Calibri" panose="020F0502020204030204" pitchFamily="34" charset="0"/>
                <a:cs typeface="Times New Roman" panose="02020603050405020304" pitchFamily="18" charset="0"/>
              </a:rPr>
              <a:t>.</a:t>
            </a:r>
            <a:endParaRPr lang="hr-HR" sz="1900" dirty="0">
              <a:latin typeface="+mj-lt"/>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hr-HR" dirty="0">
                <a:latin typeface="+mj-lt"/>
                <a:ea typeface="Calibri" panose="020F0502020204030204" pitchFamily="34" charset="0"/>
                <a:cs typeface="Times New Roman" panose="02020603050405020304" pitchFamily="18" charset="0"/>
              </a:rPr>
              <a:t>August 5th: </a:t>
            </a:r>
            <a:r>
              <a:rPr lang="en-US" dirty="0">
                <a:latin typeface="+mj-lt"/>
                <a:ea typeface="Calibri" panose="020F0502020204030204" pitchFamily="34" charset="0"/>
                <a:cs typeface="Times New Roman" panose="02020603050405020304" pitchFamily="18" charset="0"/>
              </a:rPr>
              <a:t>Victory and Homeland Thanksgiving Day and the Day of Croatian Defenders</a:t>
            </a:r>
            <a:r>
              <a:rPr lang="hr-HR" dirty="0">
                <a:latin typeface="+mj-lt"/>
                <a:ea typeface="Calibri" panose="020F0502020204030204" pitchFamily="34" charset="0"/>
                <a:cs typeface="Times New Roman" panose="02020603050405020304" pitchFamily="18" charset="0"/>
              </a:rPr>
              <a:t> </a:t>
            </a:r>
          </a:p>
        </p:txBody>
      </p:sp>
      <p:sp>
        <p:nvSpPr>
          <p:cNvPr id="4" name="Rezervirano mjesto broja slajda 3">
            <a:extLst>
              <a:ext uri="{FF2B5EF4-FFF2-40B4-BE49-F238E27FC236}">
                <a16:creationId xmlns:a16="http://schemas.microsoft.com/office/drawing/2014/main" id="{EFB4642D-A6C6-4A08-B786-7CA3B7FCD595}"/>
              </a:ext>
            </a:extLst>
          </p:cNvPr>
          <p:cNvSpPr>
            <a:spLocks noGrp="1"/>
          </p:cNvSpPr>
          <p:nvPr>
            <p:ph type="sldNum" sz="quarter" idx="10"/>
          </p:nvPr>
        </p:nvSpPr>
        <p:spPr/>
        <p:txBody>
          <a:bodyPr/>
          <a:lstStyle/>
          <a:p>
            <a:fld id="{B3C66777-559C-41C4-AEA7-7444B2570E23}" type="slidenum">
              <a:rPr lang="en-GB" smtClean="0"/>
              <a:t>4</a:t>
            </a:fld>
            <a:endParaRPr lang="en-GB" dirty="0"/>
          </a:p>
        </p:txBody>
      </p:sp>
      <p:pic>
        <p:nvPicPr>
          <p:cNvPr id="5" name="Slika 4">
            <a:extLst>
              <a:ext uri="{FF2B5EF4-FFF2-40B4-BE49-F238E27FC236}">
                <a16:creationId xmlns:a16="http://schemas.microsoft.com/office/drawing/2014/main" id="{750F1E36-46CA-4A41-898C-0DC0F8A50255}"/>
              </a:ext>
            </a:extLst>
          </p:cNvPr>
          <p:cNvPicPr>
            <a:picLocks noChangeAspect="1"/>
          </p:cNvPicPr>
          <p:nvPr/>
        </p:nvPicPr>
        <p:blipFill>
          <a:blip r:embed="rId3"/>
          <a:stretch>
            <a:fillRect/>
          </a:stretch>
        </p:blipFill>
        <p:spPr>
          <a:xfrm>
            <a:off x="8482652" y="1046446"/>
            <a:ext cx="3052007" cy="5331554"/>
          </a:xfrm>
          <a:prstGeom prst="rect">
            <a:avLst/>
          </a:prstGeom>
        </p:spPr>
      </p:pic>
    </p:spTree>
    <p:extLst>
      <p:ext uri="{BB962C8B-B14F-4D97-AF65-F5344CB8AC3E}">
        <p14:creationId xmlns:p14="http://schemas.microsoft.com/office/powerpoint/2010/main" val="387712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05E9DD-935C-4D45-9712-7204BFAAC12B}"/>
              </a:ext>
            </a:extLst>
          </p:cNvPr>
          <p:cNvSpPr>
            <a:spLocks noGrp="1"/>
          </p:cNvSpPr>
          <p:nvPr>
            <p:ph type="title"/>
          </p:nvPr>
        </p:nvSpPr>
        <p:spPr>
          <a:xfrm>
            <a:off x="539014" y="625364"/>
            <a:ext cx="10267949" cy="42883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b="1" dirty="0">
                <a:solidFill>
                  <a:schemeClr val="accent1"/>
                </a:solidFill>
              </a:rPr>
              <a:t>The Croatian War of Independence</a:t>
            </a:r>
            <a:endParaRPr lang="en-GB" b="1" dirty="0">
              <a:solidFill>
                <a:schemeClr val="accent1"/>
              </a:solidFill>
            </a:endParaRPr>
          </a:p>
        </p:txBody>
      </p:sp>
      <p:sp>
        <p:nvSpPr>
          <p:cNvPr id="3" name="Rezervirano mjesto sadržaja 2">
            <a:extLst>
              <a:ext uri="{FF2B5EF4-FFF2-40B4-BE49-F238E27FC236}">
                <a16:creationId xmlns:a16="http://schemas.microsoft.com/office/drawing/2014/main" id="{FDE9B799-350F-4B7B-AC58-CD3E255F5975}"/>
              </a:ext>
            </a:extLst>
          </p:cNvPr>
          <p:cNvSpPr>
            <a:spLocks noGrp="1"/>
          </p:cNvSpPr>
          <p:nvPr>
            <p:ph sz="half" idx="1"/>
          </p:nvPr>
        </p:nvSpPr>
        <p:spPr>
          <a:xfrm>
            <a:off x="539014" y="1146048"/>
            <a:ext cx="8336762" cy="4791456"/>
          </a:xfrm>
        </p:spPr>
        <p:txBody>
          <a:bodyPr>
            <a:noAutofit/>
          </a:bodyPr>
          <a:lstStyle/>
          <a:p>
            <a:pPr algn="just">
              <a:lnSpc>
                <a:spcPct val="100000"/>
              </a:lnSpc>
              <a:spcAft>
                <a:spcPts val="800"/>
              </a:spcAft>
              <a:buFontTx/>
              <a:buChar char="•"/>
            </a:pP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There</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were</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about</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16 </a:t>
            </a:r>
            <a:r>
              <a:rPr lang="en-US" sz="1900" dirty="0">
                <a:solidFill>
                  <a:schemeClr val="tx1">
                    <a:lumMod val="75000"/>
                  </a:schemeClr>
                </a:solidFill>
                <a:latin typeface="+mj-lt"/>
                <a:ea typeface="Calibri" panose="020F0502020204030204" pitchFamily="34" charset="0"/>
                <a:cs typeface="Times New Roman" panose="02020603050405020304" pitchFamily="18" charset="0"/>
              </a:rPr>
              <a:t>thousand</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killed</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a:t>
            </a:r>
            <a:r>
              <a:rPr lang="en-US" sz="1900" b="0" i="0" dirty="0">
                <a:solidFill>
                  <a:schemeClr val="tx1">
                    <a:lumMod val="75000"/>
                  </a:schemeClr>
                </a:solidFill>
                <a:effectLst/>
                <a:latin typeface="+mj-lt"/>
              </a:rPr>
              <a:t>of whom 43.4% were civilians</a:t>
            </a:r>
            <a:r>
              <a:rPr lang="hr-HR" sz="1900" dirty="0">
                <a:solidFill>
                  <a:schemeClr val="tx1">
                    <a:lumMod val="75000"/>
                  </a:schemeClr>
                </a:solidFill>
                <a:latin typeface="+mj-lt"/>
              </a:rPr>
              <a:t>),</a:t>
            </a:r>
            <a:r>
              <a:rPr lang="en-AU" sz="1900" dirty="0">
                <a:solidFill>
                  <a:schemeClr val="tx1">
                    <a:lumMod val="75000"/>
                  </a:schemeClr>
                </a:solidFill>
                <a:latin typeface="+mj-lt"/>
                <a:ea typeface="Calibri" panose="020F0502020204030204" pitchFamily="34" charset="0"/>
                <a:cs typeface="Times New Roman" panose="02020603050405020304" pitchFamily="18" charset="0"/>
              </a:rPr>
              <a:t> and about 3</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5</a:t>
            </a:r>
            <a:r>
              <a:rPr lang="en-AU" sz="1900" dirty="0">
                <a:solidFill>
                  <a:schemeClr val="tx1">
                    <a:lumMod val="75000"/>
                  </a:schemeClr>
                </a:solidFill>
                <a:latin typeface="+mj-lt"/>
                <a:ea typeface="Calibri" panose="020F0502020204030204" pitchFamily="34" charset="0"/>
                <a:cs typeface="Times New Roman" panose="02020603050405020304" pitchFamily="18" charset="0"/>
              </a:rPr>
              <a:t> thousand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wounded</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people</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on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the</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Croatian side.</a:t>
            </a:r>
          </a:p>
          <a:p>
            <a:pPr lvl="1" algn="just">
              <a:lnSpc>
                <a:spcPct val="100000"/>
              </a:lnSpc>
              <a:spcAft>
                <a:spcPts val="800"/>
              </a:spcAft>
              <a:buFont typeface="Courier New" panose="02070309020205020404" pitchFamily="49" charset="0"/>
              <a:buChar char="o"/>
            </a:pPr>
            <a:r>
              <a:rPr lang="hr-HR" sz="1800" dirty="0">
                <a:solidFill>
                  <a:schemeClr val="tx1">
                    <a:lumMod val="75000"/>
                  </a:schemeClr>
                </a:solidFill>
                <a:latin typeface="+mj-lt"/>
                <a:ea typeface="Calibri" panose="020F0502020204030204" pitchFamily="34" charset="0"/>
                <a:cs typeface="Times New Roman" panose="02020603050405020304" pitchFamily="18" charset="0"/>
              </a:rPr>
              <a:t>Out </a:t>
            </a:r>
            <a:r>
              <a:rPr lang="hr-HR" sz="1800" dirty="0" err="1">
                <a:solidFill>
                  <a:schemeClr val="tx1">
                    <a:lumMod val="75000"/>
                  </a:schemeClr>
                </a:solidFill>
                <a:latin typeface="+mj-lt"/>
                <a:ea typeface="Calibri" panose="020F0502020204030204" pitchFamily="34" charset="0"/>
                <a:cs typeface="Times New Roman" panose="02020603050405020304" pitchFamily="18" charset="0"/>
              </a:rPr>
              <a:t>of</a:t>
            </a:r>
            <a:r>
              <a:rPr lang="hr-HR" sz="1800" dirty="0">
                <a:solidFill>
                  <a:schemeClr val="tx1">
                    <a:lumMod val="75000"/>
                  </a:schemeClr>
                </a:solidFill>
                <a:latin typeface="+mj-lt"/>
                <a:ea typeface="Calibri" panose="020F0502020204030204" pitchFamily="34" charset="0"/>
                <a:cs typeface="Times New Roman" panose="02020603050405020304" pitchFamily="18" charset="0"/>
              </a:rPr>
              <a:t> </a:t>
            </a:r>
            <a:r>
              <a:rPr lang="en-US" sz="1800" dirty="0">
                <a:solidFill>
                  <a:schemeClr val="tx1">
                    <a:lumMod val="75000"/>
                  </a:schemeClr>
                </a:solidFill>
                <a:latin typeface="+mj-lt"/>
                <a:ea typeface="Calibri" panose="020F0502020204030204" pitchFamily="34" charset="0"/>
                <a:cs typeface="Times New Roman" panose="02020603050405020304" pitchFamily="18" charset="0"/>
              </a:rPr>
              <a:t>4,4</a:t>
            </a:r>
            <a:r>
              <a:rPr lang="hr-HR" sz="1800" dirty="0">
                <a:solidFill>
                  <a:schemeClr val="tx1">
                    <a:lumMod val="75000"/>
                  </a:schemeClr>
                </a:solidFill>
                <a:latin typeface="+mj-lt"/>
                <a:ea typeface="Calibri" panose="020F0502020204030204" pitchFamily="34" charset="0"/>
                <a:cs typeface="Times New Roman" panose="02020603050405020304" pitchFamily="18" charset="0"/>
              </a:rPr>
              <a:t> </a:t>
            </a:r>
            <a:r>
              <a:rPr lang="en-AU" sz="1800" dirty="0">
                <a:solidFill>
                  <a:schemeClr val="tx1">
                    <a:lumMod val="75000"/>
                  </a:schemeClr>
                </a:solidFill>
                <a:latin typeface="+mj-lt"/>
                <a:ea typeface="Calibri" panose="020F0502020204030204" pitchFamily="34" charset="0"/>
                <a:cs typeface="Times New Roman" panose="02020603050405020304" pitchFamily="18" charset="0"/>
              </a:rPr>
              <a:t>million</a:t>
            </a:r>
            <a:r>
              <a:rPr lang="hr-HR" sz="1800" dirty="0">
                <a:solidFill>
                  <a:schemeClr val="tx1">
                    <a:lumMod val="75000"/>
                  </a:schemeClr>
                </a:solidFill>
                <a:latin typeface="+mj-lt"/>
                <a:ea typeface="Calibri" panose="020F0502020204030204" pitchFamily="34" charset="0"/>
                <a:cs typeface="Times New Roman" panose="02020603050405020304" pitchFamily="18" charset="0"/>
              </a:rPr>
              <a:t> </a:t>
            </a:r>
            <a:r>
              <a:rPr lang="hr-HR" sz="1800" dirty="0" err="1">
                <a:solidFill>
                  <a:schemeClr val="tx1">
                    <a:lumMod val="75000"/>
                  </a:schemeClr>
                </a:solidFill>
                <a:latin typeface="+mj-lt"/>
                <a:ea typeface="Calibri" panose="020F0502020204030204" pitchFamily="34" charset="0"/>
                <a:cs typeface="Times New Roman" panose="02020603050405020304" pitchFamily="18" charset="0"/>
              </a:rPr>
              <a:t>population</a:t>
            </a:r>
            <a:r>
              <a:rPr lang="hr-HR" sz="1800" dirty="0">
                <a:solidFill>
                  <a:schemeClr val="tx1">
                    <a:lumMod val="75000"/>
                  </a:schemeClr>
                </a:solidFill>
                <a:latin typeface="+mj-lt"/>
                <a:ea typeface="Calibri" panose="020F0502020204030204" pitchFamily="34" charset="0"/>
                <a:cs typeface="Times New Roman" panose="02020603050405020304" pitchFamily="18" charset="0"/>
              </a:rPr>
              <a:t> – 0.4% </a:t>
            </a:r>
            <a:r>
              <a:rPr lang="hr-HR" sz="1800" dirty="0" err="1">
                <a:solidFill>
                  <a:schemeClr val="tx1">
                    <a:lumMod val="75000"/>
                  </a:schemeClr>
                </a:solidFill>
                <a:latin typeface="+mj-lt"/>
                <a:ea typeface="Calibri" panose="020F0502020204030204" pitchFamily="34" charset="0"/>
                <a:cs typeface="Times New Roman" panose="02020603050405020304" pitchFamily="18" charset="0"/>
              </a:rPr>
              <a:t>died</a:t>
            </a:r>
            <a:r>
              <a:rPr lang="hr-HR" sz="1800" dirty="0">
                <a:solidFill>
                  <a:schemeClr val="tx1">
                    <a:lumMod val="75000"/>
                  </a:schemeClr>
                </a:solidFill>
                <a:latin typeface="+mj-lt"/>
                <a:ea typeface="Calibri" panose="020F0502020204030204" pitchFamily="34" charset="0"/>
                <a:cs typeface="Times New Roman" panose="02020603050405020304" pitchFamily="18" charset="0"/>
              </a:rPr>
              <a:t>, 0.8% </a:t>
            </a:r>
            <a:r>
              <a:rPr lang="hr-HR" sz="1800" dirty="0" err="1">
                <a:solidFill>
                  <a:schemeClr val="tx1">
                    <a:lumMod val="75000"/>
                  </a:schemeClr>
                </a:solidFill>
                <a:latin typeface="+mj-lt"/>
                <a:ea typeface="Calibri" panose="020F0502020204030204" pitchFamily="34" charset="0"/>
                <a:cs typeface="Times New Roman" panose="02020603050405020304" pitchFamily="18" charset="0"/>
              </a:rPr>
              <a:t>were</a:t>
            </a:r>
            <a:r>
              <a:rPr lang="hr-HR" sz="1800" dirty="0">
                <a:solidFill>
                  <a:schemeClr val="tx1">
                    <a:lumMod val="75000"/>
                  </a:schemeClr>
                </a:solidFill>
                <a:latin typeface="+mj-lt"/>
                <a:ea typeface="Calibri" panose="020F0502020204030204" pitchFamily="34" charset="0"/>
                <a:cs typeface="Times New Roman" panose="02020603050405020304" pitchFamily="18" charset="0"/>
              </a:rPr>
              <a:t> </a:t>
            </a:r>
            <a:r>
              <a:rPr lang="hr-HR" sz="1800" dirty="0" err="1">
                <a:solidFill>
                  <a:schemeClr val="tx1">
                    <a:lumMod val="75000"/>
                  </a:schemeClr>
                </a:solidFill>
                <a:latin typeface="+mj-lt"/>
                <a:ea typeface="Calibri" panose="020F0502020204030204" pitchFamily="34" charset="0"/>
                <a:cs typeface="Times New Roman" panose="02020603050405020304" pitchFamily="18" charset="0"/>
              </a:rPr>
              <a:t>wounded</a:t>
            </a:r>
            <a:r>
              <a:rPr lang="en-US" sz="1800" dirty="0">
                <a:solidFill>
                  <a:schemeClr val="tx1">
                    <a:lumMod val="75000"/>
                  </a:schemeClr>
                </a:solidFill>
                <a:latin typeface="+mj-lt"/>
                <a:ea typeface="Calibri" panose="020F0502020204030204" pitchFamily="34" charset="0"/>
                <a:cs typeface="Times New Roman" panose="02020603050405020304" pitchFamily="18" charset="0"/>
              </a:rPr>
              <a:t>.</a:t>
            </a:r>
          </a:p>
          <a:p>
            <a:pPr algn="just">
              <a:lnSpc>
                <a:spcPct val="100000"/>
              </a:lnSpc>
              <a:spcAft>
                <a:spcPts val="800"/>
              </a:spcAft>
              <a:buFontTx/>
              <a:buChar char="•"/>
            </a:pPr>
            <a:r>
              <a:rPr lang="en-US" sz="1900" dirty="0">
                <a:solidFill>
                  <a:schemeClr val="tx1">
                    <a:lumMod val="75000"/>
                  </a:schemeClr>
                </a:solidFill>
                <a:latin typeface="+mj-lt"/>
                <a:ea typeface="Calibri" panose="020F0502020204030204" pitchFamily="34" charset="0"/>
                <a:cs typeface="Times New Roman" panose="02020603050405020304" pitchFamily="18" charset="0"/>
              </a:rPr>
              <a:t>14,760 km2 </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a:t>
            </a:r>
            <a:r>
              <a:rPr lang="en-US" sz="1900" dirty="0">
                <a:solidFill>
                  <a:schemeClr val="tx1">
                    <a:lumMod val="75000"/>
                  </a:schemeClr>
                </a:solidFill>
                <a:latin typeface="+mj-lt"/>
                <a:ea typeface="Calibri" panose="020F0502020204030204" pitchFamily="34" charset="0"/>
                <a:cs typeface="Times New Roman" panose="02020603050405020304" pitchFamily="18" charset="0"/>
              </a:rPr>
              <a:t>26%</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a:t>
            </a:r>
            <a:r>
              <a:rPr lang="en-US" sz="1900" dirty="0">
                <a:solidFill>
                  <a:schemeClr val="tx1">
                    <a:lumMod val="75000"/>
                  </a:schemeClr>
                </a:solidFill>
                <a:latin typeface="+mj-lt"/>
                <a:ea typeface="Calibri" panose="020F0502020204030204" pitchFamily="34" charset="0"/>
                <a:cs typeface="Times New Roman" panose="02020603050405020304" pitchFamily="18" charset="0"/>
              </a:rPr>
              <a:t> of the Croatian territory was under occupation</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a:t>
            </a:r>
          </a:p>
          <a:p>
            <a:pPr algn="just">
              <a:lnSpc>
                <a:spcPct val="100000"/>
              </a:lnSpc>
              <a:spcAft>
                <a:spcPts val="800"/>
              </a:spcAft>
              <a:buFontTx/>
              <a:buChar char="•"/>
            </a:pPr>
            <a:r>
              <a:rPr lang="hr-HR" sz="1900" dirty="0">
                <a:solidFill>
                  <a:schemeClr val="tx1">
                    <a:lumMod val="75000"/>
                  </a:schemeClr>
                </a:solidFill>
                <a:latin typeface="+mj-lt"/>
                <a:ea typeface="Calibri" panose="020F0502020204030204" pitchFamily="34" charset="0"/>
                <a:cs typeface="Times New Roman" panose="02020603050405020304" pitchFamily="18" charset="0"/>
              </a:rPr>
              <a:t>More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than</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half (54%)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of</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total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territory</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inhabited</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by</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36%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of</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total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population</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suffered</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war</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damages</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a:t>
            </a:r>
          </a:p>
          <a:p>
            <a:pPr algn="just">
              <a:lnSpc>
                <a:spcPct val="100000"/>
              </a:lnSpc>
              <a:spcAft>
                <a:spcPts val="800"/>
              </a:spcAft>
              <a:buFontTx/>
              <a:buChar char="•"/>
            </a:pPr>
            <a:r>
              <a:rPr lang="en-US" sz="1900" b="0" i="0" dirty="0">
                <a:solidFill>
                  <a:schemeClr val="tx1">
                    <a:lumMod val="75000"/>
                  </a:schemeClr>
                </a:solidFill>
                <a:effectLst/>
                <a:latin typeface="+mj-lt"/>
              </a:rPr>
              <a:t>Up to 300,000 Croats were displaced</a:t>
            </a:r>
            <a:r>
              <a:rPr lang="hr-HR" sz="1900" b="0" i="0" dirty="0">
                <a:solidFill>
                  <a:schemeClr val="tx1">
                    <a:lumMod val="75000"/>
                  </a:schemeClr>
                </a:solidFill>
                <a:effectLst/>
                <a:latin typeface="+mj-lt"/>
              </a:rPr>
              <a:t>, </a:t>
            </a:r>
            <a:r>
              <a:rPr lang="hr-HR" sz="1900" b="0" i="0" dirty="0" err="1">
                <a:solidFill>
                  <a:schemeClr val="tx1">
                    <a:lumMod val="75000"/>
                  </a:schemeClr>
                </a:solidFill>
                <a:effectLst/>
                <a:latin typeface="+mj-lt"/>
              </a:rPr>
              <a:t>while</a:t>
            </a:r>
            <a:r>
              <a:rPr lang="hr-HR" sz="1900" b="0" i="0" dirty="0">
                <a:solidFill>
                  <a:schemeClr val="tx1">
                    <a:lumMod val="75000"/>
                  </a:schemeClr>
                </a:solidFill>
                <a:effectLst/>
                <a:latin typeface="+mj-lt"/>
              </a:rPr>
              <a:t> total </a:t>
            </a:r>
            <a:r>
              <a:rPr lang="hr-HR" sz="1900" b="0" i="0" dirty="0" err="1">
                <a:solidFill>
                  <a:schemeClr val="tx1">
                    <a:lumMod val="75000"/>
                  </a:schemeClr>
                </a:solidFill>
                <a:effectLst/>
                <a:latin typeface="+mj-lt"/>
              </a:rPr>
              <a:t>number</a:t>
            </a:r>
            <a:r>
              <a:rPr lang="hr-HR" sz="1900" b="0" i="0" dirty="0">
                <a:solidFill>
                  <a:schemeClr val="tx1">
                    <a:lumMod val="75000"/>
                  </a:schemeClr>
                </a:solidFill>
                <a:effectLst/>
                <a:latin typeface="+mj-lt"/>
              </a:rPr>
              <a:t> </a:t>
            </a:r>
            <a:r>
              <a:rPr lang="hr-HR" sz="1900" b="0" i="0" dirty="0" err="1">
                <a:solidFill>
                  <a:schemeClr val="tx1">
                    <a:lumMod val="75000"/>
                  </a:schemeClr>
                </a:solidFill>
                <a:effectLst/>
                <a:latin typeface="+mj-lt"/>
              </a:rPr>
              <a:t>of</a:t>
            </a:r>
            <a:r>
              <a:rPr lang="hr-HR" sz="1900" b="0" i="0" dirty="0">
                <a:solidFill>
                  <a:schemeClr val="tx1">
                    <a:lumMod val="75000"/>
                  </a:schemeClr>
                </a:solidFill>
                <a:effectLst/>
                <a:latin typeface="+mj-lt"/>
              </a:rPr>
              <a:t> </a:t>
            </a:r>
            <a:r>
              <a:rPr lang="hr-HR" sz="1900" b="0" i="0" dirty="0" err="1">
                <a:solidFill>
                  <a:schemeClr val="tx1">
                    <a:lumMod val="75000"/>
                  </a:schemeClr>
                </a:solidFill>
                <a:effectLst/>
                <a:latin typeface="+mj-lt"/>
              </a:rPr>
              <a:t>displaced</a:t>
            </a:r>
            <a:r>
              <a:rPr lang="hr-HR" sz="1900" b="0" i="0" dirty="0">
                <a:solidFill>
                  <a:schemeClr val="tx1">
                    <a:lumMod val="75000"/>
                  </a:schemeClr>
                </a:solidFill>
                <a:effectLst/>
                <a:latin typeface="+mj-lt"/>
              </a:rPr>
              <a:t> </a:t>
            </a:r>
            <a:r>
              <a:rPr lang="hr-HR" sz="1900" b="0" i="0" dirty="0" err="1">
                <a:solidFill>
                  <a:schemeClr val="tx1">
                    <a:lumMod val="75000"/>
                  </a:schemeClr>
                </a:solidFill>
                <a:effectLst/>
                <a:latin typeface="+mj-lt"/>
              </a:rPr>
              <a:t>persons</a:t>
            </a:r>
            <a:r>
              <a:rPr lang="hr-HR" sz="1900" b="0" i="0" dirty="0">
                <a:solidFill>
                  <a:schemeClr val="tx1">
                    <a:lumMod val="75000"/>
                  </a:schemeClr>
                </a:solidFill>
                <a:effectLst/>
                <a:latin typeface="+mj-lt"/>
              </a:rPr>
              <a:t> </a:t>
            </a:r>
            <a:r>
              <a:rPr lang="hr-HR" sz="1900" dirty="0" err="1">
                <a:solidFill>
                  <a:schemeClr val="tx1">
                    <a:lumMod val="75000"/>
                  </a:schemeClr>
                </a:solidFill>
                <a:latin typeface="+mj-lt"/>
              </a:rPr>
              <a:t>including</a:t>
            </a:r>
            <a:r>
              <a:rPr lang="hr-HR" sz="1900" dirty="0">
                <a:solidFill>
                  <a:schemeClr val="tx1">
                    <a:lumMod val="75000"/>
                  </a:schemeClr>
                </a:solidFill>
                <a:latin typeface="+mj-lt"/>
              </a:rPr>
              <a:t> </a:t>
            </a:r>
            <a:r>
              <a:rPr lang="hr-HR" sz="1900" dirty="0" err="1">
                <a:solidFill>
                  <a:schemeClr val="tx1">
                    <a:lumMod val="75000"/>
                  </a:schemeClr>
                </a:solidFill>
                <a:latin typeface="+mj-lt"/>
              </a:rPr>
              <a:t>refugees</a:t>
            </a:r>
            <a:r>
              <a:rPr lang="hr-HR" sz="1900" dirty="0">
                <a:solidFill>
                  <a:schemeClr val="tx1">
                    <a:lumMod val="75000"/>
                  </a:schemeClr>
                </a:solidFill>
                <a:latin typeface="+mj-lt"/>
              </a:rPr>
              <a:t> </a:t>
            </a:r>
            <a:r>
              <a:rPr lang="hr-HR" sz="1900" dirty="0" err="1">
                <a:solidFill>
                  <a:schemeClr val="tx1">
                    <a:lumMod val="75000"/>
                  </a:schemeClr>
                </a:solidFill>
                <a:latin typeface="+mj-lt"/>
              </a:rPr>
              <a:t>from</a:t>
            </a:r>
            <a:r>
              <a:rPr lang="hr-HR" sz="1900" dirty="0">
                <a:solidFill>
                  <a:schemeClr val="tx1">
                    <a:lumMod val="75000"/>
                  </a:schemeClr>
                </a:solidFill>
                <a:latin typeface="+mj-lt"/>
              </a:rPr>
              <a:t> </a:t>
            </a:r>
            <a:r>
              <a:rPr lang="hr-HR" sz="1900" dirty="0" err="1">
                <a:solidFill>
                  <a:schemeClr val="tx1">
                    <a:lumMod val="75000"/>
                  </a:schemeClr>
                </a:solidFill>
                <a:latin typeface="+mj-lt"/>
              </a:rPr>
              <a:t>B&amp;H</a:t>
            </a:r>
            <a:r>
              <a:rPr lang="hr-HR" sz="1900" dirty="0">
                <a:solidFill>
                  <a:schemeClr val="tx1">
                    <a:lumMod val="75000"/>
                  </a:schemeClr>
                </a:solidFill>
                <a:latin typeface="+mj-lt"/>
              </a:rPr>
              <a:t> </a:t>
            </a:r>
            <a:r>
              <a:rPr lang="hr-HR" sz="1900" dirty="0" err="1">
                <a:solidFill>
                  <a:schemeClr val="tx1">
                    <a:lumMod val="75000"/>
                  </a:schemeClr>
                </a:solidFill>
                <a:latin typeface="+mj-lt"/>
              </a:rPr>
              <a:t>peaked</a:t>
            </a:r>
            <a:r>
              <a:rPr lang="hr-HR" sz="1900" dirty="0">
                <a:solidFill>
                  <a:schemeClr val="tx1">
                    <a:lumMod val="75000"/>
                  </a:schemeClr>
                </a:solidFill>
                <a:latin typeface="+mj-lt"/>
              </a:rPr>
              <a:t> at </a:t>
            </a:r>
            <a:r>
              <a:rPr lang="hr-HR" sz="1900" dirty="0" err="1">
                <a:solidFill>
                  <a:schemeClr val="tx1">
                    <a:lumMod val="75000"/>
                  </a:schemeClr>
                </a:solidFill>
                <a:latin typeface="+mj-lt"/>
              </a:rPr>
              <a:t>about</a:t>
            </a:r>
            <a:r>
              <a:rPr lang="hr-HR" sz="1900" dirty="0">
                <a:solidFill>
                  <a:schemeClr val="tx1">
                    <a:lumMod val="75000"/>
                  </a:schemeClr>
                </a:solidFill>
                <a:latin typeface="+mj-lt"/>
              </a:rPr>
              <a:t> half a </a:t>
            </a:r>
            <a:r>
              <a:rPr lang="hr-HR" sz="1900" dirty="0" err="1">
                <a:solidFill>
                  <a:schemeClr val="tx1">
                    <a:lumMod val="75000"/>
                  </a:schemeClr>
                </a:solidFill>
                <a:latin typeface="+mj-lt"/>
              </a:rPr>
              <a:t>million</a:t>
            </a:r>
            <a:r>
              <a:rPr lang="hr-HR" sz="1900" dirty="0">
                <a:solidFill>
                  <a:schemeClr val="tx1">
                    <a:lumMod val="75000"/>
                  </a:schemeClr>
                </a:solidFill>
                <a:latin typeface="+mj-lt"/>
              </a:rPr>
              <a:t>.</a:t>
            </a:r>
            <a:endParaRPr lang="hr-HR" sz="1900" dirty="0">
              <a:solidFill>
                <a:schemeClr val="tx1">
                  <a:lumMod val="75000"/>
                </a:schemeClr>
              </a:solidFill>
              <a:latin typeface="+mj-lt"/>
              <a:ea typeface="Calibri" panose="020F0502020204030204" pitchFamily="34" charset="0"/>
              <a:cs typeface="Times New Roman" panose="02020603050405020304" pitchFamily="18" charset="0"/>
            </a:endParaRPr>
          </a:p>
          <a:p>
            <a:pPr algn="just">
              <a:lnSpc>
                <a:spcPct val="100000"/>
              </a:lnSpc>
              <a:spcAft>
                <a:spcPts val="800"/>
              </a:spcAft>
              <a:buFontTx/>
              <a:buChar char="•"/>
            </a:pPr>
            <a:r>
              <a:rPr lang="en-US" sz="1900" b="0" i="0" dirty="0">
                <a:solidFill>
                  <a:schemeClr val="tx1">
                    <a:lumMod val="75000"/>
                  </a:schemeClr>
                </a:solidFill>
                <a:effectLst/>
                <a:latin typeface="+mj-lt"/>
              </a:rPr>
              <a:t>15</a:t>
            </a:r>
            <a:r>
              <a:rPr lang="hr-HR" sz="1900" b="0" i="0" dirty="0">
                <a:solidFill>
                  <a:schemeClr val="tx1">
                    <a:lumMod val="75000"/>
                  </a:schemeClr>
                </a:solidFill>
                <a:effectLst/>
                <a:latin typeface="+mj-lt"/>
              </a:rPr>
              <a:t>%</a:t>
            </a:r>
            <a:r>
              <a:rPr lang="en-US" sz="1900" b="0" i="0" dirty="0">
                <a:solidFill>
                  <a:schemeClr val="tx1">
                    <a:lumMod val="75000"/>
                  </a:schemeClr>
                </a:solidFill>
                <a:effectLst/>
                <a:latin typeface="+mj-lt"/>
              </a:rPr>
              <a:t> of housing units and 2,423 cultural heritage structures, including 495 sacral structures, were destroyed or damaged</a:t>
            </a:r>
            <a:r>
              <a:rPr lang="hr-HR" sz="1900" b="0" i="0" dirty="0">
                <a:solidFill>
                  <a:schemeClr val="tx1">
                    <a:lumMod val="75000"/>
                  </a:schemeClr>
                </a:solidFill>
                <a:effectLst/>
                <a:latin typeface="+mj-lt"/>
              </a:rPr>
              <a:t>.</a:t>
            </a:r>
            <a:endParaRPr lang="hr-HR" sz="1900" dirty="0">
              <a:solidFill>
                <a:schemeClr val="tx1">
                  <a:lumMod val="75000"/>
                </a:schemeClr>
              </a:solidFill>
              <a:latin typeface="+mj-lt"/>
              <a:ea typeface="Calibri" panose="020F0502020204030204" pitchFamily="34" charset="0"/>
              <a:cs typeface="Times New Roman" panose="02020603050405020304" pitchFamily="18" charset="0"/>
            </a:endParaRPr>
          </a:p>
          <a:p>
            <a:pPr algn="just">
              <a:lnSpc>
                <a:spcPct val="100000"/>
              </a:lnSpc>
              <a:spcAft>
                <a:spcPts val="800"/>
              </a:spcAft>
              <a:buFontTx/>
              <a:buChar char="•"/>
            </a:pPr>
            <a:r>
              <a:rPr lang="hr-HR" sz="1900" dirty="0">
                <a:solidFill>
                  <a:schemeClr val="tx1">
                    <a:lumMod val="75000"/>
                  </a:schemeClr>
                </a:solidFill>
                <a:latin typeface="+mj-lt"/>
                <a:ea typeface="Calibri" panose="020F0502020204030204" pitchFamily="34" charset="0"/>
                <a:cs typeface="Times New Roman" panose="02020603050405020304" pitchFamily="18" charset="0"/>
              </a:rPr>
              <a:t>Total w</a:t>
            </a:r>
            <a:r>
              <a:rPr lang="en-US" sz="1900" dirty="0" err="1">
                <a:solidFill>
                  <a:schemeClr val="tx1">
                    <a:lumMod val="75000"/>
                  </a:schemeClr>
                </a:solidFill>
                <a:latin typeface="+mj-lt"/>
                <a:ea typeface="Calibri" panose="020F0502020204030204" pitchFamily="34" charset="0"/>
                <a:cs typeface="Times New Roman" panose="02020603050405020304" pitchFamily="18" charset="0"/>
              </a:rPr>
              <a:t>ar</a:t>
            </a:r>
            <a:r>
              <a:rPr lang="en-US" sz="1900" dirty="0">
                <a:solidFill>
                  <a:schemeClr val="tx1">
                    <a:lumMod val="75000"/>
                  </a:schemeClr>
                </a:solidFill>
                <a:latin typeface="+mj-lt"/>
                <a:ea typeface="Calibri" panose="020F0502020204030204" pitchFamily="34" charset="0"/>
                <a:cs typeface="Times New Roman" panose="02020603050405020304" pitchFamily="18" charset="0"/>
              </a:rPr>
              <a:t> damage</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s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were</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estimated</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in</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a:t>
            </a:r>
            <a:r>
              <a:rPr lang="en-US" sz="1900" dirty="0">
                <a:solidFill>
                  <a:schemeClr val="tx1">
                    <a:lumMod val="75000"/>
                  </a:schemeClr>
                </a:solidFill>
                <a:latin typeface="+mj-lt"/>
                <a:ea typeface="Calibri" panose="020F0502020204030204" pitchFamily="34" charset="0"/>
                <a:cs typeface="Times New Roman" panose="02020603050405020304" pitchFamily="18" charset="0"/>
              </a:rPr>
              <a:t>1999</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a:t>
            </a:r>
            <a:r>
              <a:rPr lang="en-US" sz="1900" dirty="0">
                <a:solidFill>
                  <a:schemeClr val="tx1">
                    <a:lumMod val="75000"/>
                  </a:schemeClr>
                </a:solidFill>
                <a:latin typeface="+mj-lt"/>
                <a:ea typeface="Calibri" panose="020F0502020204030204" pitchFamily="34" charset="0"/>
                <a:cs typeface="Times New Roman" panose="02020603050405020304" pitchFamily="18" charset="0"/>
              </a:rPr>
              <a:t> </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at </a:t>
            </a:r>
            <a:r>
              <a:rPr lang="hr-HR" sz="1900" dirty="0" err="1">
                <a:solidFill>
                  <a:schemeClr val="tx1">
                    <a:lumMod val="75000"/>
                  </a:schemeClr>
                </a:solidFill>
                <a:latin typeface="+mj-lt"/>
                <a:ea typeface="Calibri" panose="020F0502020204030204" pitchFamily="34" charset="0"/>
                <a:cs typeface="Times New Roman" panose="02020603050405020304" pitchFamily="18" charset="0"/>
              </a:rPr>
              <a:t>around</a:t>
            </a:r>
            <a:r>
              <a:rPr lang="hr-HR" sz="1900" dirty="0">
                <a:solidFill>
                  <a:schemeClr val="tx1">
                    <a:lumMod val="75000"/>
                  </a:schemeClr>
                </a:solidFill>
                <a:latin typeface="+mj-lt"/>
                <a:ea typeface="Calibri" panose="020F0502020204030204" pitchFamily="34" charset="0"/>
                <a:cs typeface="Times New Roman" panose="02020603050405020304" pitchFamily="18" charset="0"/>
              </a:rPr>
              <a:t> </a:t>
            </a:r>
            <a:r>
              <a:rPr lang="hr-HR" sz="1900" b="0" i="0" u="none" strike="noStrike" dirty="0">
                <a:solidFill>
                  <a:schemeClr val="tx1">
                    <a:lumMod val="75000"/>
                  </a:schemeClr>
                </a:solidFill>
                <a:effectLst/>
                <a:latin typeface="+mj-lt"/>
              </a:rPr>
              <a:t>31 </a:t>
            </a:r>
            <a:r>
              <a:rPr lang="en-AU" sz="1900" b="0" i="0" u="none" strike="noStrike" dirty="0">
                <a:solidFill>
                  <a:schemeClr val="tx1">
                    <a:lumMod val="75000"/>
                  </a:schemeClr>
                </a:solidFill>
                <a:effectLst/>
                <a:latin typeface="+mj-lt"/>
              </a:rPr>
              <a:t>billion</a:t>
            </a:r>
            <a:r>
              <a:rPr lang="hr-HR" sz="1900" b="0" i="0" u="none" strike="noStrike" dirty="0">
                <a:solidFill>
                  <a:schemeClr val="tx1">
                    <a:lumMod val="75000"/>
                  </a:schemeClr>
                </a:solidFill>
                <a:effectLst/>
                <a:latin typeface="+mj-lt"/>
              </a:rPr>
              <a:t> euro (</a:t>
            </a:r>
            <a:r>
              <a:rPr lang="hr-HR" sz="1900" b="0" i="0" u="none" strike="noStrike" dirty="0" err="1">
                <a:solidFill>
                  <a:schemeClr val="tx1">
                    <a:lumMod val="75000"/>
                  </a:schemeClr>
                </a:solidFill>
                <a:effectLst/>
                <a:latin typeface="+mj-lt"/>
              </a:rPr>
              <a:t>around</a:t>
            </a:r>
            <a:r>
              <a:rPr lang="hr-HR" sz="1900" b="0" i="0" u="none" strike="noStrike" dirty="0">
                <a:solidFill>
                  <a:schemeClr val="tx1">
                    <a:lumMod val="75000"/>
                  </a:schemeClr>
                </a:solidFill>
                <a:effectLst/>
                <a:latin typeface="+mj-lt"/>
              </a:rPr>
              <a:t> 150% </a:t>
            </a:r>
            <a:r>
              <a:rPr lang="hr-HR" sz="1900" b="0" i="0" u="none" strike="noStrike" dirty="0" err="1">
                <a:solidFill>
                  <a:schemeClr val="tx1">
                    <a:lumMod val="75000"/>
                  </a:schemeClr>
                </a:solidFill>
                <a:effectLst/>
                <a:latin typeface="+mj-lt"/>
              </a:rPr>
              <a:t>of</a:t>
            </a:r>
            <a:r>
              <a:rPr lang="hr-HR" sz="1900" b="0" i="0" u="none" strike="noStrike" dirty="0">
                <a:solidFill>
                  <a:schemeClr val="tx1">
                    <a:lumMod val="75000"/>
                  </a:schemeClr>
                </a:solidFill>
                <a:effectLst/>
                <a:latin typeface="+mj-lt"/>
              </a:rPr>
              <a:t> </a:t>
            </a:r>
            <a:r>
              <a:rPr lang="hr-HR" sz="1900" b="0" i="0" u="none" strike="noStrike" dirty="0" err="1">
                <a:solidFill>
                  <a:schemeClr val="tx1">
                    <a:lumMod val="75000"/>
                  </a:schemeClr>
                </a:solidFill>
                <a:effectLst/>
                <a:latin typeface="+mj-lt"/>
              </a:rPr>
              <a:t>Croatia’s</a:t>
            </a:r>
            <a:r>
              <a:rPr lang="hr-HR" sz="1900" b="0" i="0" u="none" strike="noStrike" dirty="0">
                <a:solidFill>
                  <a:schemeClr val="tx1">
                    <a:lumMod val="75000"/>
                  </a:schemeClr>
                </a:solidFill>
                <a:effectLst/>
                <a:latin typeface="+mj-lt"/>
              </a:rPr>
              <a:t> </a:t>
            </a:r>
            <a:r>
              <a:rPr lang="hr-HR" sz="1900" dirty="0">
                <a:solidFill>
                  <a:schemeClr val="tx1">
                    <a:lumMod val="75000"/>
                  </a:schemeClr>
                </a:solidFill>
                <a:latin typeface="+mj-lt"/>
              </a:rPr>
              <a:t>1990 GDP).</a:t>
            </a:r>
            <a:endParaRPr lang="hr-HR" sz="1900" dirty="0">
              <a:solidFill>
                <a:schemeClr val="tx1">
                  <a:lumMod val="75000"/>
                </a:schemeClr>
              </a:solidFill>
              <a:latin typeface="+mj-lt"/>
              <a:ea typeface="Calibri" panose="020F0502020204030204" pitchFamily="34" charset="0"/>
              <a:cs typeface="Times New Roman" panose="02020603050405020304" pitchFamily="18" charset="0"/>
            </a:endParaRPr>
          </a:p>
        </p:txBody>
      </p:sp>
      <p:sp>
        <p:nvSpPr>
          <p:cNvPr id="4" name="Rezervirano mjesto broja slajda 3">
            <a:extLst>
              <a:ext uri="{FF2B5EF4-FFF2-40B4-BE49-F238E27FC236}">
                <a16:creationId xmlns:a16="http://schemas.microsoft.com/office/drawing/2014/main" id="{EFB4642D-A6C6-4A08-B786-7CA3B7FCD595}"/>
              </a:ext>
            </a:extLst>
          </p:cNvPr>
          <p:cNvSpPr>
            <a:spLocks noGrp="1"/>
          </p:cNvSpPr>
          <p:nvPr>
            <p:ph type="sldNum" sz="quarter" idx="10"/>
          </p:nvPr>
        </p:nvSpPr>
        <p:spPr/>
        <p:txBody>
          <a:bodyPr/>
          <a:lstStyle/>
          <a:p>
            <a:fld id="{B3C66777-559C-41C4-AEA7-7444B2570E23}" type="slidenum">
              <a:rPr lang="en-GB" smtClean="0"/>
              <a:t>5</a:t>
            </a:fld>
            <a:endParaRPr lang="en-GB" dirty="0"/>
          </a:p>
        </p:txBody>
      </p:sp>
      <p:pic>
        <p:nvPicPr>
          <p:cNvPr id="7" name="Slika 6">
            <a:extLst>
              <a:ext uri="{FF2B5EF4-FFF2-40B4-BE49-F238E27FC236}">
                <a16:creationId xmlns:a16="http://schemas.microsoft.com/office/drawing/2014/main" id="{075C42E3-3D70-4971-920F-3D2586C12084}"/>
              </a:ext>
            </a:extLst>
          </p:cNvPr>
          <p:cNvPicPr>
            <a:picLocks noChangeAspect="1"/>
          </p:cNvPicPr>
          <p:nvPr/>
        </p:nvPicPr>
        <p:blipFill>
          <a:blip r:embed="rId3"/>
          <a:stretch>
            <a:fillRect/>
          </a:stretch>
        </p:blipFill>
        <p:spPr>
          <a:xfrm>
            <a:off x="9104310" y="1944601"/>
            <a:ext cx="2895690" cy="2968797"/>
          </a:xfrm>
          <a:prstGeom prst="rect">
            <a:avLst/>
          </a:prstGeom>
        </p:spPr>
      </p:pic>
    </p:spTree>
    <p:extLst>
      <p:ext uri="{BB962C8B-B14F-4D97-AF65-F5344CB8AC3E}">
        <p14:creationId xmlns:p14="http://schemas.microsoft.com/office/powerpoint/2010/main" val="966403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958850" y="22369"/>
            <a:ext cx="10192905" cy="128631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hr-HR" b="1" dirty="0"/>
              <a:t>Croatia had </a:t>
            </a:r>
            <a:r>
              <a:rPr lang="hr-HR" b="1" dirty="0" err="1"/>
              <a:t>five</a:t>
            </a:r>
            <a:r>
              <a:rPr lang="hr-HR" b="1" dirty="0"/>
              <a:t> </a:t>
            </a:r>
            <a:r>
              <a:rPr lang="en-AU" b="1" dirty="0"/>
              <a:t>arrangements</a:t>
            </a:r>
            <a:r>
              <a:rPr lang="hr-HR" b="1" dirty="0"/>
              <a:t> </a:t>
            </a:r>
            <a:r>
              <a:rPr lang="hr-HR" b="1" dirty="0" err="1"/>
              <a:t>with</a:t>
            </a:r>
            <a:r>
              <a:rPr lang="hr-HR" b="1" dirty="0"/>
              <a:t> </a:t>
            </a:r>
            <a:r>
              <a:rPr lang="hr-HR" b="1" dirty="0" err="1"/>
              <a:t>the</a:t>
            </a:r>
            <a:r>
              <a:rPr lang="hr-HR" b="1" dirty="0"/>
              <a:t> IMF, but </a:t>
            </a:r>
            <a:r>
              <a:rPr lang="hr-HR" b="1" dirty="0" err="1"/>
              <a:t>used</a:t>
            </a:r>
            <a:r>
              <a:rPr lang="hr-HR" b="1" dirty="0"/>
              <a:t> </a:t>
            </a:r>
            <a:r>
              <a:rPr lang="hr-HR" b="1" dirty="0" err="1"/>
              <a:t>very</a:t>
            </a:r>
            <a:r>
              <a:rPr lang="hr-HR" b="1" dirty="0"/>
              <a:t> </a:t>
            </a:r>
            <a:r>
              <a:rPr lang="hr-HR" b="1" dirty="0" err="1"/>
              <a:t>little</a:t>
            </a:r>
            <a:r>
              <a:rPr lang="hr-HR" b="1" dirty="0"/>
              <a:t> </a:t>
            </a:r>
            <a:r>
              <a:rPr lang="hr-HR" b="1" dirty="0" err="1"/>
              <a:t>money</a:t>
            </a:r>
            <a:r>
              <a:rPr lang="hr-HR" b="1" dirty="0"/>
              <a:t>, </a:t>
            </a:r>
            <a:r>
              <a:rPr lang="hr-HR" b="1" dirty="0" err="1"/>
              <a:t>overall</a:t>
            </a:r>
            <a:r>
              <a:rPr lang="hr-HR" b="1" dirty="0"/>
              <a:t>, </a:t>
            </a:r>
            <a:r>
              <a:rPr lang="hr-HR" b="1" dirty="0" err="1"/>
              <a:t>up</a:t>
            </a:r>
            <a:r>
              <a:rPr lang="hr-HR" b="1" dirty="0"/>
              <a:t> </a:t>
            </a:r>
            <a:r>
              <a:rPr lang="hr-HR" b="1" dirty="0" err="1"/>
              <a:t>until</a:t>
            </a:r>
            <a:r>
              <a:rPr lang="hr-HR" b="1" dirty="0"/>
              <a:t> </a:t>
            </a:r>
            <a:r>
              <a:rPr lang="hr-HR" b="1" dirty="0" err="1"/>
              <a:t>the</a:t>
            </a:r>
            <a:r>
              <a:rPr lang="hr-HR" b="1" dirty="0"/>
              <a:t> EU </a:t>
            </a:r>
            <a:r>
              <a:rPr lang="hr-HR" b="1" dirty="0" err="1"/>
              <a:t>entry</a:t>
            </a:r>
            <a:r>
              <a:rPr lang="hr-HR" b="1" dirty="0"/>
              <a:t>, </a:t>
            </a:r>
            <a:r>
              <a:rPr lang="hr-HR" b="1" dirty="0" err="1"/>
              <a:t>inflow</a:t>
            </a:r>
            <a:r>
              <a:rPr lang="hr-HR" b="1" dirty="0"/>
              <a:t> </a:t>
            </a:r>
            <a:r>
              <a:rPr lang="hr-HR" b="1" dirty="0" err="1"/>
              <a:t>of</a:t>
            </a:r>
            <a:r>
              <a:rPr lang="hr-HR" b="1" dirty="0"/>
              <a:t> </a:t>
            </a:r>
            <a:r>
              <a:rPr lang="hr-HR" b="1" dirty="0" err="1"/>
              <a:t>official</a:t>
            </a:r>
            <a:r>
              <a:rPr lang="hr-HR" b="1" dirty="0"/>
              <a:t> </a:t>
            </a:r>
            <a:r>
              <a:rPr lang="hr-HR" b="1" dirty="0" err="1"/>
              <a:t>funds</a:t>
            </a:r>
            <a:r>
              <a:rPr lang="hr-HR" b="1" dirty="0"/>
              <a:t> </a:t>
            </a:r>
            <a:r>
              <a:rPr lang="hr-HR" b="1" dirty="0" err="1"/>
              <a:t>was</a:t>
            </a:r>
            <a:r>
              <a:rPr lang="hr-HR" b="1" dirty="0"/>
              <a:t> </a:t>
            </a:r>
            <a:r>
              <a:rPr lang="hr-HR" b="1" dirty="0" err="1"/>
              <a:t>modest</a:t>
            </a:r>
            <a:r>
              <a:rPr lang="hr-HR" b="1" dirty="0"/>
              <a:t> </a:t>
            </a:r>
          </a:p>
        </p:txBody>
      </p:sp>
      <p:sp>
        <p:nvSpPr>
          <p:cNvPr id="4" name="Rezervirano mjesto sadržaja 3"/>
          <p:cNvSpPr>
            <a:spLocks noGrp="1"/>
          </p:cNvSpPr>
          <p:nvPr>
            <p:ph idx="1"/>
          </p:nvPr>
        </p:nvSpPr>
        <p:spPr>
          <a:xfrm>
            <a:off x="2655570" y="1914407"/>
            <a:ext cx="8571230" cy="5796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nSpc>
                <a:spcPct val="95000"/>
              </a:lnSpc>
            </a:pPr>
            <a:endParaRPr lang="hr-HR" sz="1500" dirty="0">
              <a:solidFill>
                <a:srgbClr val="606878"/>
              </a:solidFill>
              <a:latin typeface="+mj-lt"/>
            </a:endParaRPr>
          </a:p>
          <a:p>
            <a:pPr>
              <a:lnSpc>
                <a:spcPct val="95000"/>
              </a:lnSpc>
            </a:pPr>
            <a:endParaRPr lang="hr-HR" sz="1500" dirty="0">
              <a:solidFill>
                <a:srgbClr val="606878"/>
              </a:solidFill>
              <a:latin typeface="+mj-lt"/>
            </a:endParaRPr>
          </a:p>
        </p:txBody>
      </p:sp>
      <p:sp>
        <p:nvSpPr>
          <p:cNvPr id="2" name="Rezervirano mjesto broja slajda 1"/>
          <p:cNvSpPr>
            <a:spLocks noGrp="1"/>
          </p:cNvSpPr>
          <p:nvPr>
            <p:ph type="sldNum" sz="quarter" idx="10"/>
          </p:nvPr>
        </p:nvSpPr>
        <p:spPr/>
        <p:txBody>
          <a:bodyPr/>
          <a:lstStyle/>
          <a:p>
            <a:fld id="{B3C66777-559C-41C4-AEA7-7444B2570E23}" type="slidenum">
              <a:rPr lang="hr-HR" smtClean="0"/>
              <a:t>6</a:t>
            </a:fld>
            <a:endParaRPr lang="hr-HR"/>
          </a:p>
        </p:txBody>
      </p:sp>
      <p:pic>
        <p:nvPicPr>
          <p:cNvPr id="7" name="Slika 6">
            <a:extLst>
              <a:ext uri="{FF2B5EF4-FFF2-40B4-BE49-F238E27FC236}">
                <a16:creationId xmlns:a16="http://schemas.microsoft.com/office/drawing/2014/main" id="{12AFB8D0-3CEF-4617-A044-836F63230916}"/>
              </a:ext>
            </a:extLst>
          </p:cNvPr>
          <p:cNvPicPr>
            <a:picLocks noChangeAspect="1"/>
          </p:cNvPicPr>
          <p:nvPr/>
        </p:nvPicPr>
        <p:blipFill>
          <a:blip r:embed="rId3"/>
          <a:stretch>
            <a:fillRect/>
          </a:stretch>
        </p:blipFill>
        <p:spPr>
          <a:xfrm>
            <a:off x="2124010" y="2204230"/>
            <a:ext cx="7943979" cy="3177591"/>
          </a:xfrm>
          <a:prstGeom prst="rect">
            <a:avLst/>
          </a:prstGeom>
        </p:spPr>
      </p:pic>
      <p:sp>
        <p:nvSpPr>
          <p:cNvPr id="10" name="Rezervirano mjesto teksta 6">
            <a:extLst>
              <a:ext uri="{FF2B5EF4-FFF2-40B4-BE49-F238E27FC236}">
                <a16:creationId xmlns:a16="http://schemas.microsoft.com/office/drawing/2014/main" id="{6590A023-9FFF-4C72-BC76-2FF365F5BE8A}"/>
              </a:ext>
            </a:extLst>
          </p:cNvPr>
          <p:cNvSpPr txBox="1">
            <a:spLocks/>
          </p:cNvSpPr>
          <p:nvPr/>
        </p:nvSpPr>
        <p:spPr bwMode="auto">
          <a:xfrm>
            <a:off x="2741294" y="2194509"/>
            <a:ext cx="6185535"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fontScale="92500" lnSpcReduction="20000"/>
          </a:bodyPr>
          <a:lstStyle>
            <a:lvl1pPr marL="0" indent="0" algn="l" rtl="0" eaLnBrk="1" fontAlgn="base" hangingPunct="1">
              <a:lnSpc>
                <a:spcPct val="114000"/>
              </a:lnSpc>
              <a:spcBef>
                <a:spcPts val="1067"/>
              </a:spcBef>
              <a:spcAft>
                <a:spcPct val="0"/>
              </a:spcAft>
              <a:defRPr sz="2000">
                <a:solidFill>
                  <a:schemeClr val="tx2"/>
                </a:solidFill>
                <a:latin typeface="+mn-lt"/>
                <a:ea typeface="Segoe UI" panose="020B0502040204020203" pitchFamily="34" charset="0"/>
                <a:cs typeface="Segoe UI" panose="020B0502040204020203" pitchFamily="34" charset="0"/>
              </a:defRPr>
            </a:lvl1pPr>
            <a:lvl2pPr marL="767981" indent="-383990" algn="l" rtl="0" eaLnBrk="1" fontAlgn="base" hangingPunct="1">
              <a:lnSpc>
                <a:spcPct val="114000"/>
              </a:lnSpc>
              <a:spcBef>
                <a:spcPts val="533"/>
              </a:spcBef>
              <a:spcAft>
                <a:spcPct val="0"/>
              </a:spcAft>
              <a:defRPr sz="2000">
                <a:solidFill>
                  <a:schemeClr val="tx2"/>
                </a:solidFill>
                <a:latin typeface="+mn-lt"/>
                <a:ea typeface="Segoe UI" panose="020B0502040204020203" pitchFamily="34" charset="0"/>
                <a:cs typeface="Segoe UI" panose="020B0502040204020203" pitchFamily="34" charset="0"/>
              </a:defRPr>
            </a:lvl2pPr>
            <a:lvl3pPr marL="1151971" indent="-383990" algn="l" rtl="0" eaLnBrk="1" fontAlgn="base" hangingPunct="1">
              <a:lnSpc>
                <a:spcPct val="114000"/>
              </a:lnSpc>
              <a:spcBef>
                <a:spcPts val="533"/>
              </a:spcBef>
              <a:spcAft>
                <a:spcPct val="0"/>
              </a:spcAft>
              <a:defRPr sz="2000">
                <a:solidFill>
                  <a:schemeClr val="tx2"/>
                </a:solidFill>
                <a:latin typeface="+mn-lt"/>
                <a:ea typeface="Segoe UI" panose="020B0502040204020203" pitchFamily="34" charset="0"/>
                <a:cs typeface="Segoe UI" panose="020B0502040204020203" pitchFamily="34" charset="0"/>
              </a:defRPr>
            </a:lvl3pPr>
            <a:lvl4pPr marL="1535962" indent="-383990" algn="l" rtl="0" eaLnBrk="1" fontAlgn="base" hangingPunct="1">
              <a:lnSpc>
                <a:spcPct val="114000"/>
              </a:lnSpc>
              <a:spcBef>
                <a:spcPts val="533"/>
              </a:spcBef>
              <a:spcAft>
                <a:spcPct val="0"/>
              </a:spcAft>
              <a:defRPr sz="2000">
                <a:solidFill>
                  <a:schemeClr val="tx2"/>
                </a:solidFill>
                <a:latin typeface="+mn-lt"/>
                <a:ea typeface="Segoe UI" panose="020B0502040204020203" pitchFamily="34" charset="0"/>
                <a:cs typeface="Segoe UI" panose="020B0502040204020203" pitchFamily="34" charset="0"/>
              </a:defRPr>
            </a:lvl4pPr>
            <a:lvl5pPr marL="1919952" indent="-383990" algn="l" rtl="0" eaLnBrk="1" fontAlgn="base" hangingPunct="1">
              <a:lnSpc>
                <a:spcPct val="114000"/>
              </a:lnSpc>
              <a:spcBef>
                <a:spcPts val="533"/>
              </a:spcBef>
              <a:spcAft>
                <a:spcPct val="0"/>
              </a:spcAft>
              <a:defRPr sz="2000">
                <a:solidFill>
                  <a:schemeClr val="tx2"/>
                </a:solidFill>
                <a:latin typeface="+mn-lt"/>
                <a:ea typeface="Segoe UI" panose="020B0502040204020203" pitchFamily="34" charset="0"/>
                <a:cs typeface="Segoe UI" panose="020B0502040204020203" pitchFamily="34" charset="0"/>
              </a:defRPr>
            </a:lvl5pPr>
            <a:lvl6pPr marL="3352716" indent="-304792" algn="l" rtl="0" eaLnBrk="1" fontAlgn="base" hangingPunct="1">
              <a:spcBef>
                <a:spcPct val="20000"/>
              </a:spcBef>
              <a:spcAft>
                <a:spcPct val="0"/>
              </a:spcAft>
              <a:defRPr sz="2800">
                <a:solidFill>
                  <a:schemeClr val="tx1"/>
                </a:solidFill>
                <a:latin typeface="+mn-lt"/>
              </a:defRPr>
            </a:lvl6pPr>
            <a:lvl7pPr marL="3962301" indent="-304792" algn="l" rtl="0" eaLnBrk="1" fontAlgn="base" hangingPunct="1">
              <a:spcBef>
                <a:spcPct val="20000"/>
              </a:spcBef>
              <a:spcAft>
                <a:spcPct val="0"/>
              </a:spcAft>
              <a:defRPr sz="2800">
                <a:solidFill>
                  <a:schemeClr val="tx1"/>
                </a:solidFill>
                <a:latin typeface="+mn-lt"/>
              </a:defRPr>
            </a:lvl7pPr>
            <a:lvl8pPr marL="4571886" indent="-304792" algn="l" rtl="0" eaLnBrk="1" fontAlgn="base" hangingPunct="1">
              <a:spcBef>
                <a:spcPct val="20000"/>
              </a:spcBef>
              <a:spcAft>
                <a:spcPct val="0"/>
              </a:spcAft>
              <a:defRPr sz="2800">
                <a:solidFill>
                  <a:schemeClr val="tx1"/>
                </a:solidFill>
                <a:latin typeface="+mn-lt"/>
              </a:defRPr>
            </a:lvl8pPr>
            <a:lvl9pPr marL="5181470" indent="-304792" algn="l" rtl="0" eaLnBrk="1" fontAlgn="base" hangingPunct="1">
              <a:spcBef>
                <a:spcPct val="20000"/>
              </a:spcBef>
              <a:spcAft>
                <a:spcPct val="0"/>
              </a:spcAft>
              <a:defRPr sz="2800">
                <a:solidFill>
                  <a:schemeClr val="tx1"/>
                </a:solidFill>
                <a:latin typeface="+mn-lt"/>
              </a:defRPr>
            </a:lvl9pPr>
          </a:lstStyle>
          <a:p>
            <a:r>
              <a:rPr lang="hr-HR" sz="1500" kern="0" dirty="0"/>
              <a:t>IMF – </a:t>
            </a:r>
            <a:r>
              <a:rPr lang="hr-HR" sz="1500" kern="0" dirty="0" err="1"/>
              <a:t>Lending</a:t>
            </a:r>
            <a:r>
              <a:rPr lang="hr-HR" sz="1500" kern="0" dirty="0"/>
              <a:t> </a:t>
            </a:r>
            <a:r>
              <a:rPr lang="hr-HR" sz="1500" kern="0" dirty="0" err="1"/>
              <a:t>comitments</a:t>
            </a:r>
            <a:r>
              <a:rPr lang="hr-HR" sz="1500" kern="0" dirty="0"/>
              <a:t>, </a:t>
            </a:r>
            <a:r>
              <a:rPr lang="hr-HR" sz="1300" kern="0" dirty="0" err="1"/>
              <a:t>in</a:t>
            </a:r>
            <a:r>
              <a:rPr lang="hr-HR" sz="1300" kern="0" dirty="0"/>
              <a:t> </a:t>
            </a:r>
            <a:r>
              <a:rPr lang="hr-HR" sz="1300" kern="0" dirty="0" err="1"/>
              <a:t>thousands</a:t>
            </a:r>
            <a:r>
              <a:rPr lang="hr-HR" sz="1300" kern="0" dirty="0"/>
              <a:t> </a:t>
            </a:r>
            <a:r>
              <a:rPr lang="hr-HR" sz="1300" kern="0" dirty="0" err="1"/>
              <a:t>of</a:t>
            </a:r>
            <a:r>
              <a:rPr lang="hr-HR" sz="1300" kern="0" dirty="0"/>
              <a:t> </a:t>
            </a:r>
            <a:r>
              <a:rPr lang="hr-HR" sz="1300" kern="0" dirty="0" err="1"/>
              <a:t>SDRs</a:t>
            </a:r>
            <a:endParaRPr lang="hr-HR" sz="1600" kern="0" dirty="0"/>
          </a:p>
        </p:txBody>
      </p:sp>
      <p:sp>
        <p:nvSpPr>
          <p:cNvPr id="11" name="TekstniOkvir 10">
            <a:extLst>
              <a:ext uri="{FF2B5EF4-FFF2-40B4-BE49-F238E27FC236}">
                <a16:creationId xmlns:a16="http://schemas.microsoft.com/office/drawing/2014/main" id="{1094C0EF-6A5B-494D-BD7E-EA5624190BFA}"/>
              </a:ext>
            </a:extLst>
          </p:cNvPr>
          <p:cNvSpPr txBox="1"/>
          <p:nvPr/>
        </p:nvSpPr>
        <p:spPr>
          <a:xfrm>
            <a:off x="2655570" y="5063379"/>
            <a:ext cx="4777156" cy="230832"/>
          </a:xfrm>
          <a:prstGeom prst="rect">
            <a:avLst/>
          </a:prstGeom>
        </p:spPr>
        <p:txBody>
          <a:bodyPr wrap="square" rtlCol="0">
            <a:spAutoFit/>
          </a:bodyPr>
          <a:lstStyle>
            <a:defPPr>
              <a:defRPr lang="sr-Latn-RS"/>
            </a:defPPr>
            <a:lvl1pPr>
              <a:defRPr sz="900">
                <a:solidFill>
                  <a:schemeClr val="bg1">
                    <a:lumMod val="50000"/>
                  </a:schemeClr>
                </a:solidFill>
              </a:defRPr>
            </a:lvl1pPr>
          </a:lstStyle>
          <a:p>
            <a:r>
              <a:rPr lang="hr-HR" dirty="0" err="1"/>
              <a:t>Source</a:t>
            </a:r>
            <a:r>
              <a:rPr lang="hr-HR" dirty="0"/>
              <a:t>: IMF</a:t>
            </a:r>
          </a:p>
        </p:txBody>
      </p:sp>
    </p:spTree>
    <p:extLst>
      <p:ext uri="{BB962C8B-B14F-4D97-AF65-F5344CB8AC3E}">
        <p14:creationId xmlns:p14="http://schemas.microsoft.com/office/powerpoint/2010/main" val="4012086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958850" y="879911"/>
            <a:ext cx="10192905" cy="42877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hr-HR" b="1" dirty="0" err="1"/>
              <a:t>Croatia’s</a:t>
            </a:r>
            <a:r>
              <a:rPr lang="hr-HR" b="1" dirty="0"/>
              <a:t> </a:t>
            </a:r>
            <a:r>
              <a:rPr lang="hr-HR" b="1" dirty="0" err="1"/>
              <a:t>international</a:t>
            </a:r>
            <a:r>
              <a:rPr lang="hr-HR" b="1" dirty="0"/>
              <a:t> </a:t>
            </a:r>
            <a:r>
              <a:rPr lang="hr-HR" b="1" dirty="0" err="1"/>
              <a:t>integration</a:t>
            </a:r>
            <a:r>
              <a:rPr lang="hr-HR" b="1" dirty="0"/>
              <a:t> </a:t>
            </a:r>
            <a:r>
              <a:rPr lang="hr-HR" b="1" dirty="0" err="1"/>
              <a:t>since</a:t>
            </a:r>
            <a:r>
              <a:rPr lang="hr-HR" b="1" dirty="0"/>
              <a:t> </a:t>
            </a:r>
            <a:r>
              <a:rPr lang="en-US" b="1" dirty="0" err="1"/>
              <a:t>independ</a:t>
            </a:r>
            <a:r>
              <a:rPr lang="hr-HR" b="1" dirty="0"/>
              <a:t>e</a:t>
            </a:r>
            <a:r>
              <a:rPr lang="en-US" b="1" dirty="0" err="1"/>
              <a:t>nce</a:t>
            </a:r>
            <a:endParaRPr lang="en-US" b="1" dirty="0"/>
          </a:p>
        </p:txBody>
      </p:sp>
      <p:sp>
        <p:nvSpPr>
          <p:cNvPr id="4" name="Rezervirano mjesto sadržaja 3"/>
          <p:cNvSpPr>
            <a:spLocks noGrp="1"/>
          </p:cNvSpPr>
          <p:nvPr>
            <p:ph idx="1"/>
          </p:nvPr>
        </p:nvSpPr>
        <p:spPr>
          <a:xfrm>
            <a:off x="958851" y="1914407"/>
            <a:ext cx="10267949" cy="4128000"/>
          </a:xfrm>
        </p:spPr>
        <p:txBody>
          <a:bodyPr/>
          <a:lstStyle/>
          <a:p>
            <a:endParaRPr lang="hr-HR" sz="1600" dirty="0"/>
          </a:p>
          <a:p>
            <a:pPr marL="380990" indent="-380990">
              <a:buFont typeface="Arial" panose="020B0604020202020204" pitchFamily="34" charset="0"/>
              <a:buChar char="•"/>
            </a:pPr>
            <a:endParaRPr lang="hr-HR" dirty="0"/>
          </a:p>
        </p:txBody>
      </p:sp>
      <p:sp>
        <p:nvSpPr>
          <p:cNvPr id="2" name="Rezervirano mjesto broja slajda 1"/>
          <p:cNvSpPr>
            <a:spLocks noGrp="1"/>
          </p:cNvSpPr>
          <p:nvPr>
            <p:ph type="sldNum" sz="quarter" idx="10"/>
          </p:nvPr>
        </p:nvSpPr>
        <p:spPr/>
        <p:txBody>
          <a:bodyPr/>
          <a:lstStyle/>
          <a:p>
            <a:fld id="{B3C66777-559C-41C4-AEA7-7444B2570E23}" type="slidenum">
              <a:rPr lang="hr-HR" smtClean="0"/>
              <a:t>7</a:t>
            </a:fld>
            <a:endParaRPr lang="hr-HR"/>
          </a:p>
        </p:txBody>
      </p:sp>
      <p:sp>
        <p:nvSpPr>
          <p:cNvPr id="8" name="Strelica dolje 7"/>
          <p:cNvSpPr/>
          <p:nvPr/>
        </p:nvSpPr>
        <p:spPr>
          <a:xfrm rot="16200000">
            <a:off x="6095629" y="-3509411"/>
            <a:ext cx="188076" cy="10461645"/>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ln>
                <a:solidFill>
                  <a:srgbClr val="C00000"/>
                </a:solidFill>
              </a:ln>
              <a:solidFill>
                <a:srgbClr val="C00000"/>
              </a:solidFill>
            </a:endParaRPr>
          </a:p>
        </p:txBody>
      </p:sp>
      <p:sp>
        <p:nvSpPr>
          <p:cNvPr id="9" name="Strelica dolje 8"/>
          <p:cNvSpPr/>
          <p:nvPr/>
        </p:nvSpPr>
        <p:spPr>
          <a:xfrm rot="16200000">
            <a:off x="6777313" y="1771813"/>
            <a:ext cx="193490" cy="5129890"/>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ln>
                <a:solidFill>
                  <a:srgbClr val="C00000"/>
                </a:solidFill>
              </a:ln>
              <a:solidFill>
                <a:srgbClr val="C00000"/>
              </a:solidFill>
            </a:endParaRPr>
          </a:p>
        </p:txBody>
      </p:sp>
      <p:pic>
        <p:nvPicPr>
          <p:cNvPr id="10" name="Slika 9">
            <a:extLst>
              <a:ext uri="{FF2B5EF4-FFF2-40B4-BE49-F238E27FC236}">
                <a16:creationId xmlns:a16="http://schemas.microsoft.com/office/drawing/2014/main" id="{4875B73B-4B44-4BFF-B106-5F15BBBDAD6C}"/>
              </a:ext>
            </a:extLst>
          </p:cNvPr>
          <p:cNvPicPr>
            <a:picLocks noChangeAspect="1"/>
          </p:cNvPicPr>
          <p:nvPr/>
        </p:nvPicPr>
        <p:blipFill>
          <a:blip r:embed="rId3"/>
          <a:stretch>
            <a:fillRect/>
          </a:stretch>
        </p:blipFill>
        <p:spPr>
          <a:xfrm>
            <a:off x="965200" y="2013366"/>
            <a:ext cx="10461643" cy="2127688"/>
          </a:xfrm>
          <a:prstGeom prst="rect">
            <a:avLst/>
          </a:prstGeom>
        </p:spPr>
      </p:pic>
      <p:pic>
        <p:nvPicPr>
          <p:cNvPr id="11" name="Slika 10">
            <a:extLst>
              <a:ext uri="{FF2B5EF4-FFF2-40B4-BE49-F238E27FC236}">
                <a16:creationId xmlns:a16="http://schemas.microsoft.com/office/drawing/2014/main" id="{5983F182-2BF1-4633-BB7F-6504CA32A260}"/>
              </a:ext>
            </a:extLst>
          </p:cNvPr>
          <p:cNvPicPr>
            <a:picLocks noChangeAspect="1"/>
          </p:cNvPicPr>
          <p:nvPr/>
        </p:nvPicPr>
        <p:blipFill>
          <a:blip r:embed="rId4"/>
          <a:stretch>
            <a:fillRect/>
          </a:stretch>
        </p:blipFill>
        <p:spPr>
          <a:xfrm>
            <a:off x="5451873" y="4532461"/>
            <a:ext cx="3987130" cy="2005758"/>
          </a:xfrm>
          <a:prstGeom prst="rect">
            <a:avLst/>
          </a:prstGeom>
        </p:spPr>
      </p:pic>
    </p:spTree>
    <p:extLst>
      <p:ext uri="{BB962C8B-B14F-4D97-AF65-F5344CB8AC3E}">
        <p14:creationId xmlns:p14="http://schemas.microsoft.com/office/powerpoint/2010/main" val="3604839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05E9DD-935C-4D45-9712-7204BFAAC12B}"/>
              </a:ext>
            </a:extLst>
          </p:cNvPr>
          <p:cNvSpPr>
            <a:spLocks noGrp="1"/>
          </p:cNvSpPr>
          <p:nvPr>
            <p:ph type="title"/>
          </p:nvPr>
        </p:nvSpPr>
        <p:spPr>
          <a:xfrm>
            <a:off x="964051" y="810000"/>
            <a:ext cx="10267949" cy="42883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b="1" dirty="0">
                <a:solidFill>
                  <a:schemeClr val="accent1"/>
                </a:solidFill>
              </a:rPr>
              <a:t>The Impact of </a:t>
            </a:r>
            <a:r>
              <a:rPr lang="hr-HR" b="1" dirty="0" err="1">
                <a:solidFill>
                  <a:schemeClr val="accent1"/>
                </a:solidFill>
              </a:rPr>
              <a:t>the</a:t>
            </a:r>
            <a:r>
              <a:rPr lang="hr-HR" b="1" dirty="0">
                <a:solidFill>
                  <a:schemeClr val="accent1"/>
                </a:solidFill>
              </a:rPr>
              <a:t> </a:t>
            </a:r>
            <a:r>
              <a:rPr lang="en-US" b="1" dirty="0">
                <a:solidFill>
                  <a:schemeClr val="accent1"/>
                </a:solidFill>
              </a:rPr>
              <a:t>War on Economic Growth</a:t>
            </a:r>
            <a:endParaRPr lang="en-GB" b="1" dirty="0">
              <a:solidFill>
                <a:schemeClr val="accent1"/>
              </a:solidFill>
            </a:endParaRPr>
          </a:p>
        </p:txBody>
      </p:sp>
      <p:sp>
        <p:nvSpPr>
          <p:cNvPr id="3" name="Rezervirano mjesto sadržaja 2">
            <a:extLst>
              <a:ext uri="{FF2B5EF4-FFF2-40B4-BE49-F238E27FC236}">
                <a16:creationId xmlns:a16="http://schemas.microsoft.com/office/drawing/2014/main" id="{FDE9B799-350F-4B7B-AC58-CD3E255F5975}"/>
              </a:ext>
            </a:extLst>
          </p:cNvPr>
          <p:cNvSpPr>
            <a:spLocks noGrp="1"/>
          </p:cNvSpPr>
          <p:nvPr>
            <p:ph sz="half" idx="1"/>
          </p:nvPr>
        </p:nvSpPr>
        <p:spPr>
          <a:xfrm>
            <a:off x="958852" y="1920000"/>
            <a:ext cx="9705189" cy="4128000"/>
          </a:xfrm>
        </p:spPr>
        <p:txBody>
          <a:bodyPr>
            <a:normAutofit/>
          </a:bodyPr>
          <a:lstStyle/>
          <a:p>
            <a:pPr algn="just">
              <a:lnSpc>
                <a:spcPct val="107000"/>
              </a:lnSpc>
              <a:spcAft>
                <a:spcPts val="800"/>
              </a:spcAft>
            </a:pPr>
            <a:r>
              <a:rPr lang="hr-HR" dirty="0" err="1">
                <a:effectLst/>
                <a:latin typeface="+mj-lt"/>
                <a:ea typeface="Calibri" panose="020F0502020204030204" pitchFamily="34" charset="0"/>
                <a:cs typeface="Times New Roman" panose="02020603050405020304" pitchFamily="18" charset="0"/>
              </a:rPr>
              <a:t>While</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war</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results</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in</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destruction</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of</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lives</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and</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property</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economic</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growth</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tends</a:t>
            </a:r>
            <a:r>
              <a:rPr lang="hr-HR" dirty="0">
                <a:effectLst/>
                <a:latin typeface="+mj-lt"/>
                <a:ea typeface="Calibri" panose="020F0502020204030204" pitchFamily="34" charset="0"/>
                <a:cs typeface="Times New Roman" panose="02020603050405020304" pitchFamily="18" charset="0"/>
              </a:rPr>
              <a:t> to </a:t>
            </a:r>
            <a:r>
              <a:rPr lang="hr-HR" dirty="0" err="1">
                <a:effectLst/>
                <a:latin typeface="+mj-lt"/>
                <a:ea typeface="Calibri" panose="020F0502020204030204" pitchFamily="34" charset="0"/>
                <a:cs typeface="Times New Roman" panose="02020603050405020304" pitchFamily="18" charset="0"/>
              </a:rPr>
              <a:t>strongly</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recover</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in</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the</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aftermath</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of</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the</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war</a:t>
            </a:r>
            <a:endParaRPr lang="hr-HR"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GB" dirty="0">
                <a:effectLst/>
                <a:latin typeface="+mj-lt"/>
                <a:ea typeface="Calibri" panose="020F0502020204030204" pitchFamily="34" charset="0"/>
                <a:cs typeface="Times New Roman" panose="02020603050405020304" pitchFamily="18" charset="0"/>
              </a:rPr>
              <a:t>According to the neoclassical theory, the positive effect of war on economic growth can be achieved through </a:t>
            </a:r>
            <a:r>
              <a:rPr lang="hr-HR" dirty="0" err="1">
                <a:effectLst/>
                <a:latin typeface="+mj-lt"/>
                <a:ea typeface="Calibri" panose="020F0502020204030204" pitchFamily="34" charset="0"/>
                <a:cs typeface="Times New Roman" panose="02020603050405020304" pitchFamily="18" charset="0"/>
              </a:rPr>
              <a:t>different</a:t>
            </a:r>
            <a:r>
              <a:rPr lang="en-GB" dirty="0">
                <a:effectLst/>
                <a:latin typeface="+mj-lt"/>
                <a:ea typeface="Calibri" panose="020F0502020204030204" pitchFamily="34" charset="0"/>
                <a:cs typeface="Times New Roman" panose="02020603050405020304" pitchFamily="18" charset="0"/>
              </a:rPr>
              <a:t> channels:</a:t>
            </a:r>
            <a:endParaRPr lang="hr-HR" dirty="0">
              <a:effectLst/>
              <a:latin typeface="+mj-lt"/>
              <a:ea typeface="Calibri" panose="020F0502020204030204" pitchFamily="34" charset="0"/>
              <a:cs typeface="Times New Roman" panose="02020603050405020304" pitchFamily="18" charset="0"/>
            </a:endParaRPr>
          </a:p>
          <a:p>
            <a:pPr marL="73210" indent="-457200" algn="just">
              <a:lnSpc>
                <a:spcPct val="107000"/>
              </a:lnSpc>
              <a:spcAft>
                <a:spcPts val="800"/>
              </a:spcAft>
              <a:buFont typeface="+mj-lt"/>
              <a:buAutoNum type="arabicParenR"/>
            </a:pPr>
            <a:r>
              <a:rPr lang="hr-HR" dirty="0">
                <a:latin typeface="+mj-lt"/>
                <a:ea typeface="Calibri" panose="020F0502020204030204" pitchFamily="34" charset="0"/>
                <a:cs typeface="Times New Roman" panose="02020603050405020304" pitchFamily="18" charset="0"/>
              </a:rPr>
              <a:t>I</a:t>
            </a:r>
            <a:r>
              <a:rPr lang="en-GB" dirty="0" err="1">
                <a:effectLst/>
                <a:latin typeface="+mj-lt"/>
                <a:ea typeface="Calibri" panose="020F0502020204030204" pitchFamily="34" charset="0"/>
                <a:cs typeface="Times New Roman" panose="02020603050405020304" pitchFamily="18" charset="0"/>
              </a:rPr>
              <a:t>nvestment</a:t>
            </a:r>
            <a:r>
              <a:rPr lang="en-GB" dirty="0">
                <a:effectLst/>
                <a:latin typeface="+mj-lt"/>
                <a:ea typeface="Calibri" panose="020F0502020204030204" pitchFamily="34" charset="0"/>
                <a:cs typeface="Times New Roman" panose="02020603050405020304" pitchFamily="18" charset="0"/>
              </a:rPr>
              <a:t> growth</a:t>
            </a:r>
            <a:r>
              <a:rPr lang="hr-HR" dirty="0">
                <a:effectLst/>
                <a:latin typeface="+mj-lt"/>
                <a:ea typeface="Calibri" panose="020F0502020204030204" pitchFamily="34" charset="0"/>
                <a:cs typeface="Times New Roman" panose="02020603050405020304" pitchFamily="18" charset="0"/>
              </a:rPr>
              <a:t>: </a:t>
            </a:r>
            <a:r>
              <a:rPr lang="en-GB" dirty="0">
                <a:effectLst/>
                <a:latin typeface="+mj-lt"/>
                <a:ea typeface="Calibri" panose="020F0502020204030204" pitchFamily="34" charset="0"/>
                <a:cs typeface="Times New Roman" panose="02020603050405020304" pitchFamily="18" charset="0"/>
              </a:rPr>
              <a:t>„</a:t>
            </a:r>
            <a:r>
              <a:rPr lang="hr-HR" dirty="0">
                <a:effectLst/>
                <a:latin typeface="+mj-lt"/>
                <a:ea typeface="Calibri" panose="020F0502020204030204" pitchFamily="34" charset="0"/>
                <a:cs typeface="Times New Roman" panose="02020603050405020304" pitchFamily="18" charset="0"/>
              </a:rPr>
              <a:t>p</a:t>
            </a:r>
            <a:r>
              <a:rPr lang="en-GB" dirty="0" err="1">
                <a:effectLst/>
                <a:latin typeface="+mj-lt"/>
                <a:ea typeface="Calibri" panose="020F0502020204030204" pitchFamily="34" charset="0"/>
                <a:cs typeface="Times New Roman" panose="02020603050405020304" pitchFamily="18" charset="0"/>
              </a:rPr>
              <a:t>hoenix</a:t>
            </a:r>
            <a:r>
              <a:rPr lang="en-GB" dirty="0">
                <a:effectLst/>
                <a:latin typeface="+mj-lt"/>
                <a:ea typeface="Calibri" panose="020F0502020204030204" pitchFamily="34" charset="0"/>
                <a:cs typeface="Times New Roman" panose="02020603050405020304" pitchFamily="18" charset="0"/>
              </a:rPr>
              <a:t> factor„</a:t>
            </a:r>
            <a:r>
              <a:rPr lang="hr-HR" dirty="0">
                <a:effectLst/>
                <a:latin typeface="+mj-lt"/>
                <a:ea typeface="Calibri" panose="020F0502020204030204" pitchFamily="34" charset="0"/>
                <a:cs typeface="Times New Roman" panose="02020603050405020304" pitchFamily="18" charset="0"/>
              </a:rPr>
              <a:t> (Organski&amp; Kugler</a:t>
            </a:r>
            <a:r>
              <a:rPr lang="hr-HR" dirty="0">
                <a:latin typeface="+mj-lt"/>
                <a:ea typeface="Calibri" panose="020F0502020204030204" pitchFamily="34" charset="0"/>
                <a:cs typeface="Times New Roman" panose="02020603050405020304" pitchFamily="18" charset="0"/>
              </a:rPr>
              <a:t>,</a:t>
            </a:r>
            <a:r>
              <a:rPr lang="hr-HR" dirty="0">
                <a:effectLst/>
                <a:latin typeface="+mj-lt"/>
                <a:ea typeface="Calibri" panose="020F0502020204030204" pitchFamily="34" charset="0"/>
                <a:cs typeface="Times New Roman" panose="02020603050405020304" pitchFamily="18" charset="0"/>
              </a:rPr>
              <a:t>1977</a:t>
            </a:r>
            <a:r>
              <a:rPr lang="en-GB" dirty="0">
                <a:effectLst/>
                <a:latin typeface="+mj-lt"/>
                <a:ea typeface="Calibri" panose="020F0502020204030204" pitchFamily="34" charset="0"/>
                <a:cs typeface="Times New Roman" panose="02020603050405020304" pitchFamily="18" charset="0"/>
              </a:rPr>
              <a:t>)</a:t>
            </a:r>
            <a:endParaRPr lang="hr-HR" dirty="0">
              <a:effectLst/>
              <a:latin typeface="+mj-lt"/>
              <a:ea typeface="Calibri" panose="020F0502020204030204" pitchFamily="34" charset="0"/>
              <a:cs typeface="Times New Roman" panose="02020603050405020304" pitchFamily="18" charset="0"/>
            </a:endParaRPr>
          </a:p>
          <a:p>
            <a:pPr marL="73210" indent="-457200" algn="just">
              <a:lnSpc>
                <a:spcPct val="107000"/>
              </a:lnSpc>
              <a:spcAft>
                <a:spcPts val="800"/>
              </a:spcAft>
              <a:buFont typeface="+mj-lt"/>
              <a:buAutoNum type="arabicParenR"/>
            </a:pPr>
            <a:r>
              <a:rPr lang="hr-HR" dirty="0">
                <a:latin typeface="+mj-lt"/>
                <a:ea typeface="Calibri" panose="020F0502020204030204" pitchFamily="34" charset="0"/>
                <a:cs typeface="Times New Roman" panose="02020603050405020304" pitchFamily="18" charset="0"/>
              </a:rPr>
              <a:t>T</a:t>
            </a:r>
            <a:r>
              <a:rPr lang="en-GB" dirty="0" err="1">
                <a:effectLst/>
                <a:latin typeface="+mj-lt"/>
                <a:ea typeface="Calibri" panose="020F0502020204030204" pitchFamily="34" charset="0"/>
                <a:cs typeface="Times New Roman" panose="02020603050405020304" pitchFamily="18" charset="0"/>
              </a:rPr>
              <a:t>echnological</a:t>
            </a:r>
            <a:r>
              <a:rPr lang="en-GB" dirty="0">
                <a:effectLst/>
                <a:latin typeface="+mj-lt"/>
                <a:ea typeface="Calibri" panose="020F0502020204030204" pitchFamily="34" charset="0"/>
                <a:cs typeface="Times New Roman" panose="02020603050405020304" pitchFamily="18" charset="0"/>
              </a:rPr>
              <a:t> progress</a:t>
            </a:r>
            <a:endParaRPr lang="hr-HR" dirty="0">
              <a:effectLst/>
              <a:latin typeface="+mj-lt"/>
              <a:ea typeface="Calibri" panose="020F0502020204030204" pitchFamily="34" charset="0"/>
              <a:cs typeface="Times New Roman" panose="02020603050405020304" pitchFamily="18" charset="0"/>
            </a:endParaRPr>
          </a:p>
          <a:p>
            <a:pPr marL="73210" indent="-457200" algn="just">
              <a:lnSpc>
                <a:spcPct val="107000"/>
              </a:lnSpc>
              <a:spcAft>
                <a:spcPts val="800"/>
              </a:spcAft>
              <a:buFont typeface="+mj-lt"/>
              <a:buAutoNum type="arabicParenR"/>
            </a:pPr>
            <a:r>
              <a:rPr lang="hr-HR" dirty="0">
                <a:effectLst/>
                <a:latin typeface="+mj-lt"/>
                <a:ea typeface="Calibri" panose="020F0502020204030204" pitchFamily="34" charset="0"/>
                <a:cs typeface="Times New Roman" panose="02020603050405020304" pitchFamily="18" charset="0"/>
              </a:rPr>
              <a:t>I</a:t>
            </a:r>
            <a:r>
              <a:rPr lang="en-GB" dirty="0" err="1">
                <a:effectLst/>
                <a:latin typeface="+mj-lt"/>
                <a:ea typeface="Calibri" panose="020F0502020204030204" pitchFamily="34" charset="0"/>
                <a:cs typeface="Times New Roman" panose="02020603050405020304" pitchFamily="18" charset="0"/>
              </a:rPr>
              <a:t>ncrease</a:t>
            </a:r>
            <a:r>
              <a:rPr lang="en-GB" dirty="0">
                <a:effectLst/>
                <a:latin typeface="+mj-lt"/>
                <a:ea typeface="Calibri" panose="020F0502020204030204" pitchFamily="34" charset="0"/>
                <a:cs typeface="Times New Roman" panose="02020603050405020304" pitchFamily="18" charset="0"/>
              </a:rPr>
              <a:t> in the savings rate</a:t>
            </a:r>
            <a:endParaRPr lang="hr-HR" dirty="0">
              <a:effectLst/>
              <a:latin typeface="+mj-lt"/>
              <a:ea typeface="Calibri" panose="020F0502020204030204" pitchFamily="34" charset="0"/>
              <a:cs typeface="Times New Roman" panose="02020603050405020304" pitchFamily="18" charset="0"/>
            </a:endParaRPr>
          </a:p>
        </p:txBody>
      </p:sp>
      <p:sp>
        <p:nvSpPr>
          <p:cNvPr id="4" name="Rezervirano mjesto broja slajda 3">
            <a:extLst>
              <a:ext uri="{FF2B5EF4-FFF2-40B4-BE49-F238E27FC236}">
                <a16:creationId xmlns:a16="http://schemas.microsoft.com/office/drawing/2014/main" id="{EFB4642D-A6C6-4A08-B786-7CA3B7FCD595}"/>
              </a:ext>
            </a:extLst>
          </p:cNvPr>
          <p:cNvSpPr>
            <a:spLocks noGrp="1"/>
          </p:cNvSpPr>
          <p:nvPr>
            <p:ph type="sldNum" sz="quarter" idx="10"/>
          </p:nvPr>
        </p:nvSpPr>
        <p:spPr/>
        <p:txBody>
          <a:bodyPr/>
          <a:lstStyle/>
          <a:p>
            <a:fld id="{B3C66777-559C-41C4-AEA7-7444B2570E23}" type="slidenum">
              <a:rPr lang="en-GB" smtClean="0"/>
              <a:t>8</a:t>
            </a:fld>
            <a:endParaRPr lang="en-GB" dirty="0"/>
          </a:p>
        </p:txBody>
      </p:sp>
    </p:spTree>
    <p:extLst>
      <p:ext uri="{BB962C8B-B14F-4D97-AF65-F5344CB8AC3E}">
        <p14:creationId xmlns:p14="http://schemas.microsoft.com/office/powerpoint/2010/main" val="3408027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05E9DD-935C-4D45-9712-7204BFAAC12B}"/>
              </a:ext>
            </a:extLst>
          </p:cNvPr>
          <p:cNvSpPr>
            <a:spLocks noGrp="1"/>
          </p:cNvSpPr>
          <p:nvPr>
            <p:ph type="title"/>
          </p:nvPr>
        </p:nvSpPr>
        <p:spPr>
          <a:xfrm>
            <a:off x="958851" y="560639"/>
            <a:ext cx="10267949" cy="84792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hr-HR" sz="2900" b="1" dirty="0">
                <a:solidFill>
                  <a:schemeClr val="accent1"/>
                </a:solidFill>
              </a:rPr>
              <a:t>...</a:t>
            </a:r>
            <a:r>
              <a:rPr lang="en-US" sz="2900" b="1" dirty="0">
                <a:solidFill>
                  <a:schemeClr val="accent1"/>
                </a:solidFill>
              </a:rPr>
              <a:t> reasons for positive relationship between war and economic growth after the war</a:t>
            </a:r>
            <a:endParaRPr lang="en-GB" sz="2900" b="1" dirty="0">
              <a:solidFill>
                <a:schemeClr val="accent1"/>
              </a:solidFill>
            </a:endParaRPr>
          </a:p>
        </p:txBody>
      </p:sp>
      <p:sp>
        <p:nvSpPr>
          <p:cNvPr id="3" name="Rezervirano mjesto sadržaja 2">
            <a:extLst>
              <a:ext uri="{FF2B5EF4-FFF2-40B4-BE49-F238E27FC236}">
                <a16:creationId xmlns:a16="http://schemas.microsoft.com/office/drawing/2014/main" id="{FDE9B799-350F-4B7B-AC58-CD3E255F5975}"/>
              </a:ext>
            </a:extLst>
          </p:cNvPr>
          <p:cNvSpPr>
            <a:spLocks noGrp="1"/>
          </p:cNvSpPr>
          <p:nvPr>
            <p:ph sz="half" idx="1"/>
          </p:nvPr>
        </p:nvSpPr>
        <p:spPr>
          <a:xfrm>
            <a:off x="958851" y="1955541"/>
            <a:ext cx="9991089" cy="4128000"/>
          </a:xfrm>
        </p:spPr>
        <p:txBody>
          <a:bodyPr>
            <a:normAutofit/>
          </a:bodyPr>
          <a:lstStyle/>
          <a:p>
            <a:pPr algn="just">
              <a:lnSpc>
                <a:spcPct val="107000"/>
              </a:lnSpc>
              <a:spcAft>
                <a:spcPts val="800"/>
              </a:spcAft>
              <a:buFont typeface="Arial" panose="020B0604020202020204" pitchFamily="34" charset="0"/>
              <a:buChar char="•"/>
            </a:pPr>
            <a:r>
              <a:rPr lang="en-US" dirty="0">
                <a:effectLst/>
                <a:latin typeface="+mj-lt"/>
                <a:ea typeface="Calibri" panose="020F0502020204030204" pitchFamily="34" charset="0"/>
                <a:cs typeface="Times New Roman" panose="02020603050405020304" pitchFamily="18" charset="0"/>
              </a:rPr>
              <a:t>The war can destroy networks of old political and economic interest groups that limited growth by protecting their partial interests at the expense of the public one</a:t>
            </a:r>
            <a:r>
              <a:rPr lang="hr-HR" dirty="0">
                <a:effectLst/>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(Olson, 1982)</a:t>
            </a:r>
            <a:r>
              <a:rPr lang="hr-HR" dirty="0">
                <a:effectLst/>
                <a:latin typeface="+mj-lt"/>
                <a:ea typeface="Calibri" panose="020F0502020204030204" pitchFamily="34" charset="0"/>
                <a:cs typeface="Times New Roman" panose="02020603050405020304" pitchFamily="18" charset="0"/>
              </a:rPr>
              <a:t>.</a:t>
            </a:r>
            <a:endParaRPr lang="en-US"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en-US" dirty="0">
                <a:effectLst/>
                <a:latin typeface="+mj-lt"/>
                <a:ea typeface="Calibri" panose="020F0502020204030204" pitchFamily="34" charset="0"/>
                <a:cs typeface="Times New Roman" panose="02020603050405020304" pitchFamily="18" charset="0"/>
              </a:rPr>
              <a:t>Positive impact of war on human capital because better management and organizational skills are acquired (Dulles, 1942)</a:t>
            </a:r>
            <a:r>
              <a:rPr lang="hr-HR" dirty="0">
                <a:effectLst/>
                <a:latin typeface="+mj-lt"/>
                <a:ea typeface="Calibri" panose="020F0502020204030204" pitchFamily="34" charset="0"/>
                <a:cs typeface="Times New Roman" panose="02020603050405020304" pitchFamily="18" charset="0"/>
              </a:rPr>
              <a:t>.</a:t>
            </a:r>
            <a:endParaRPr lang="en-US"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en-US" dirty="0">
                <a:effectLst/>
                <a:latin typeface="+mj-lt"/>
                <a:ea typeface="Calibri" panose="020F0502020204030204" pitchFamily="34" charset="0"/>
                <a:cs typeface="Times New Roman" panose="02020603050405020304" pitchFamily="18" charset="0"/>
              </a:rPr>
              <a:t>Removal of trade restrictions and increase of international cooperation after the</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war</a:t>
            </a:r>
            <a:r>
              <a:rPr lang="en-US" dirty="0">
                <a:effectLst/>
                <a:latin typeface="+mj-lt"/>
                <a:ea typeface="Calibri" panose="020F0502020204030204" pitchFamily="34" charset="0"/>
                <a:cs typeface="Times New Roman" panose="02020603050405020304" pitchFamily="18" charset="0"/>
              </a:rPr>
              <a:t> </a:t>
            </a:r>
            <a:r>
              <a:rPr lang="hr-HR" dirty="0">
                <a:effectLst/>
                <a:latin typeface="+mj-lt"/>
                <a:ea typeface="Calibri" panose="020F0502020204030204" pitchFamily="34" charset="0"/>
                <a:cs typeface="Times New Roman" panose="02020603050405020304" pitchFamily="18" charset="0"/>
              </a:rPr>
              <a:t>(as for </a:t>
            </a:r>
            <a:r>
              <a:rPr lang="hr-HR" dirty="0" err="1">
                <a:effectLst/>
                <a:latin typeface="+mj-lt"/>
                <a:ea typeface="Calibri" panose="020F0502020204030204" pitchFamily="34" charset="0"/>
                <a:cs typeface="Times New Roman" panose="02020603050405020304" pitchFamily="18" charset="0"/>
              </a:rPr>
              <a:t>example</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after</a:t>
            </a:r>
            <a:r>
              <a:rPr lang="hr-HR" dirty="0">
                <a:effectLst/>
                <a:latin typeface="+mj-lt"/>
                <a:ea typeface="Calibri" panose="020F0502020204030204" pitchFamily="34" charset="0"/>
                <a:cs typeface="Times New Roman" panose="02020603050405020304" pitchFamily="18" charset="0"/>
              </a:rPr>
              <a:t> </a:t>
            </a:r>
            <a:r>
              <a:rPr lang="hr-HR" dirty="0" err="1">
                <a:effectLst/>
                <a:latin typeface="+mj-lt"/>
                <a:ea typeface="Calibri" panose="020F0502020204030204" pitchFamily="34" charset="0"/>
                <a:cs typeface="Times New Roman" panose="02020603050405020304" pitchFamily="18" charset="0"/>
              </a:rPr>
              <a:t>the</a:t>
            </a:r>
            <a:r>
              <a:rPr lang="hr-HR" dirty="0">
                <a:effectLst/>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World War II</a:t>
            </a:r>
            <a:r>
              <a:rPr lang="hr-HR" dirty="0">
                <a:effectLst/>
                <a:latin typeface="+mj-lt"/>
                <a:ea typeface="Calibri" panose="020F0502020204030204" pitchFamily="34" charset="0"/>
                <a:cs typeface="Times New Roman" panose="02020603050405020304" pitchFamily="18" charset="0"/>
              </a:rPr>
              <a:t>).</a:t>
            </a:r>
            <a:endParaRPr lang="en-US" dirty="0">
              <a:effectLst/>
              <a:latin typeface="+mj-lt"/>
              <a:ea typeface="Calibri" panose="020F0502020204030204" pitchFamily="34" charset="0"/>
              <a:cs typeface="Times New Roman" panose="02020603050405020304" pitchFamily="18" charset="0"/>
            </a:endParaRPr>
          </a:p>
        </p:txBody>
      </p:sp>
      <p:sp>
        <p:nvSpPr>
          <p:cNvPr id="4" name="Rezervirano mjesto broja slajda 3">
            <a:extLst>
              <a:ext uri="{FF2B5EF4-FFF2-40B4-BE49-F238E27FC236}">
                <a16:creationId xmlns:a16="http://schemas.microsoft.com/office/drawing/2014/main" id="{EFB4642D-A6C6-4A08-B786-7CA3B7FCD595}"/>
              </a:ext>
            </a:extLst>
          </p:cNvPr>
          <p:cNvSpPr>
            <a:spLocks noGrp="1"/>
          </p:cNvSpPr>
          <p:nvPr>
            <p:ph type="sldNum" sz="quarter" idx="10"/>
          </p:nvPr>
        </p:nvSpPr>
        <p:spPr/>
        <p:txBody>
          <a:bodyPr/>
          <a:lstStyle/>
          <a:p>
            <a:fld id="{B3C66777-559C-41C4-AEA7-7444B2570E23}" type="slidenum">
              <a:rPr lang="en-GB" smtClean="0"/>
              <a:t>9</a:t>
            </a:fld>
            <a:endParaRPr lang="en-GB" dirty="0"/>
          </a:p>
        </p:txBody>
      </p:sp>
    </p:spTree>
    <p:extLst>
      <p:ext uri="{BB962C8B-B14F-4D97-AF65-F5344CB8AC3E}">
        <p14:creationId xmlns:p14="http://schemas.microsoft.com/office/powerpoint/2010/main" val="1232420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HNB-theme-2018-arial">
  <a:themeElements>
    <a:clrScheme name="HNB-theme-color">
      <a:dk1>
        <a:srgbClr val="424242"/>
      </a:dk1>
      <a:lt1>
        <a:srgbClr val="FFFFFF"/>
      </a:lt1>
      <a:dk2>
        <a:srgbClr val="3F3F3F"/>
      </a:dk2>
      <a:lt2>
        <a:srgbClr val="F2F2F2"/>
      </a:lt2>
      <a:accent1>
        <a:srgbClr val="C00000"/>
      </a:accent1>
      <a:accent2>
        <a:srgbClr val="A3A3E0"/>
      </a:accent2>
      <a:accent3>
        <a:srgbClr val="7575D1"/>
      </a:accent3>
      <a:accent4>
        <a:srgbClr val="FFC000"/>
      </a:accent4>
      <a:accent5>
        <a:srgbClr val="FF6566"/>
      </a:accent5>
      <a:accent6>
        <a:srgbClr val="FFFF00"/>
      </a:accent6>
      <a:hlink>
        <a:srgbClr val="FF0000"/>
      </a:hlink>
      <a:folHlink>
        <a:srgbClr val="7575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NB-theme-2018-arial" id="{4F150D90-84E9-44C9-B136-F916D2ACA588}" vid="{FA5355E2-53B3-44F6-8593-E9EF90934C62}"/>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2203</TotalTime>
  <Words>4243</Words>
  <Application>Microsoft Office PowerPoint</Application>
  <PresentationFormat>Panoramiczny</PresentationFormat>
  <Paragraphs>284</Paragraphs>
  <Slides>34</Slides>
  <Notes>25</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34</vt:i4>
      </vt:variant>
    </vt:vector>
  </HeadingPairs>
  <TitlesOfParts>
    <vt:vector size="41" baseType="lpstr">
      <vt:lpstr>Arial</vt:lpstr>
      <vt:lpstr>Calibri</vt:lpstr>
      <vt:lpstr>Courier New</vt:lpstr>
      <vt:lpstr>Life L2</vt:lpstr>
      <vt:lpstr>Segoe UI</vt:lpstr>
      <vt:lpstr>Verdana</vt:lpstr>
      <vt:lpstr>HNB-theme-2018-arial</vt:lpstr>
      <vt:lpstr> NB of Ukraine-NB of Poland 2023, Annual Research Conference June 23, Krakow   Croatian Experience and Lessons of Economic and Financial Development During and After the War   Boris Vujcic Governor Croatian National Bank</vt:lpstr>
      <vt:lpstr>Overview</vt:lpstr>
      <vt:lpstr>The Croatian War of Independence</vt:lpstr>
      <vt:lpstr>The Croatian War of Independence</vt:lpstr>
      <vt:lpstr>The Croatian War of Independence</vt:lpstr>
      <vt:lpstr>Croatia had five arrangements with the IMF, but used very little money, overall, up until the EU entry, inflow of official funds was modest </vt:lpstr>
      <vt:lpstr>Croatia’s international integration since independence</vt:lpstr>
      <vt:lpstr>The Impact of the War on Economic Growth</vt:lpstr>
      <vt:lpstr>... reasons for positive relationship between war and economic growth after the war</vt:lpstr>
      <vt:lpstr>"Phoenix factor" – case of Germany, Japan and Croatia</vt:lpstr>
      <vt:lpstr>Economic growth slowed-down substantially after the disappearance of the "phoenix factor" </vt:lpstr>
      <vt:lpstr>Main reasons for a relative slowdown in 2002-2013 period</vt:lpstr>
      <vt:lpstr>... resulting in a relatively poor business environment </vt:lpstr>
      <vt:lpstr>Structural Reforms in the Banking Sector after the War  </vt:lpstr>
      <vt:lpstr>1) Legacy issues in the banking sector dating back to socialist Yugoslavia</vt:lpstr>
      <vt:lpstr>2) Why structural reforms in the banking sector were needed after the war?</vt:lpstr>
      <vt:lpstr>3) In 1991 and 1992 government issued bonds for rehabilitation of banks</vt:lpstr>
      <vt:lpstr>4) Subsequent rehabilitation and privatization of banks</vt:lpstr>
      <vt:lpstr>4) Subsequent rehabilitations and privatization of banks (continued)</vt:lpstr>
      <vt:lpstr>4) Subsequent rehabilitation and privatization of banks (continued)</vt:lpstr>
      <vt:lpstr>Stopping High Inflation and Reforming Monetary Policy Framework During and After the War </vt:lpstr>
      <vt:lpstr>1) Macroeconomic context at the beginning of 1990s</vt:lpstr>
      <vt:lpstr>1) Macroeconomic context at the beginning of 1990s (continued)</vt:lpstr>
      <vt:lpstr>2) Anti-inflationary program in October 1993</vt:lpstr>
      <vt:lpstr>2) Anti-inflationary program in October 1993 (continued)</vt:lpstr>
      <vt:lpstr>Successful stabilization program in 1993 after couple of bouts of hyperinflation before and during the war/start of the transition</vt:lpstr>
      <vt:lpstr>3) Monetary policy in the aftermath of the war</vt:lpstr>
      <vt:lpstr>4) Macroprudential measures and boom bust cycle in 2000s</vt:lpstr>
      <vt:lpstr>Macro-prudential measures were introduced early and expanded gradually ...</vt:lpstr>
      <vt:lpstr>... while instruments were progressively tightened.</vt:lpstr>
      <vt:lpstr>Problem without the solution until the euro adoption</vt:lpstr>
      <vt:lpstr>Some lessons from the war and aftermath of the war</vt:lpstr>
      <vt:lpstr>Some lessons from the war and aftermath of the war</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Inflation mommentum</dc:title>
  <dc:creator>Marko Luketina</dc:creator>
  <cp:lastModifiedBy>Szynalik, Aneta Maria</cp:lastModifiedBy>
  <cp:revision>227</cp:revision>
  <cp:lastPrinted>2023-06-21T12:23:08Z</cp:lastPrinted>
  <dcterms:created xsi:type="dcterms:W3CDTF">2023-05-24T12:17:59Z</dcterms:created>
  <dcterms:modified xsi:type="dcterms:W3CDTF">2023-06-22T12:57:47Z</dcterms:modified>
</cp:coreProperties>
</file>